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3" r:id="rId2"/>
    <p:sldId id="335" r:id="rId3"/>
    <p:sldId id="337" r:id="rId4"/>
    <p:sldId id="338" r:id="rId5"/>
    <p:sldId id="341" r:id="rId6"/>
    <p:sldId id="336" r:id="rId7"/>
    <p:sldId id="278" r:id="rId8"/>
    <p:sldId id="272" r:id="rId9"/>
    <p:sldId id="342" r:id="rId10"/>
    <p:sldId id="296" r:id="rId11"/>
    <p:sldId id="340" r:id="rId12"/>
    <p:sldId id="299" r:id="rId13"/>
    <p:sldId id="301" r:id="rId14"/>
    <p:sldId id="302" r:id="rId15"/>
    <p:sldId id="334" r:id="rId16"/>
    <p:sldId id="304" r:id="rId17"/>
    <p:sldId id="328" r:id="rId18"/>
    <p:sldId id="331" r:id="rId19"/>
    <p:sldId id="280" r:id="rId20"/>
    <p:sldId id="305" r:id="rId21"/>
    <p:sldId id="286" r:id="rId22"/>
    <p:sldId id="282" r:id="rId23"/>
    <p:sldId id="313" r:id="rId24"/>
    <p:sldId id="285" r:id="rId25"/>
    <p:sldId id="29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9" autoAdjust="0"/>
    <p:restoredTop sz="96619" autoAdjust="0"/>
  </p:normalViewPr>
  <p:slideViewPr>
    <p:cSldViewPr snapToGrid="0" snapToObjects="1">
      <p:cViewPr varScale="1">
        <p:scale>
          <a:sx n="67" d="100"/>
          <a:sy n="67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2D83-6193-A649-8298-09CDC0A51E02}" type="datetimeFigureOut">
              <a:rPr lang="it-IT" smtClean="0"/>
              <a:t>15/11/2018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427D9-BDD9-F64E-84BD-998F8386B88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86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97C6A25-36D9-D24A-BF19-F448572C4FB0}" type="slidenum">
              <a:rPr lang="it-IT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it-IT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427D9-BDD9-F64E-84BD-998F8386B88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667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427D9-BDD9-F64E-84BD-998F8386B8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6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427D9-BDD9-F64E-84BD-998F8386B8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1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427D9-BDD9-F64E-84BD-998F8386B88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3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endParaRPr kumimoji="0"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  <p:sp>
        <p:nvSpPr>
          <p:cNvPr id="10" name="Rettangolo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  <p:sp>
        <p:nvSpPr>
          <p:cNvPr id="12" name="Rettangolo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‹N›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ttangolo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11/15/2018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‹N›</a:t>
            </a:fld>
            <a:endParaRPr kumimoji="0" lang="en-US" dirty="0"/>
          </a:p>
        </p:txBody>
      </p:sp>
      <p:pic>
        <p:nvPicPr>
          <p:cNvPr id="9" name="Immagine 5"/>
          <p:cNvPicPr>
            <a:picLocks noChangeAspect="1"/>
          </p:cNvPicPr>
          <p:nvPr userDrawn="1"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04" y="225028"/>
            <a:ext cx="939055" cy="9578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7854"/>
            <a:ext cx="8077200" cy="16733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t-IT" dirty="0" err="1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Compressed</a:t>
            </a:r>
            <a:r>
              <a:rPr lang="it-IT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 </a:t>
            </a:r>
            <a:r>
              <a:rPr lang="it-IT" dirty="0" err="1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Sensing</a:t>
            </a:r>
            <a:endParaRPr lang="it-IT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1320800"/>
            <a:ext cx="8077200" cy="1500188"/>
          </a:xfrm>
        </p:spPr>
        <p:txBody>
          <a:bodyPr/>
          <a:lstStyle/>
          <a:p>
            <a:pPr eaLnBrk="1" hangingPunct="1"/>
            <a:r>
              <a:rPr lang="it-IT" sz="1400">
                <a:latin typeface="Corbel" charset="0"/>
              </a:rPr>
              <a:t>Corso di Laurea Magistrale in Ingegneria Biomedica Dipartimento di Ingegneria dell’Informazione, Università di Pisa </a:t>
            </a:r>
          </a:p>
          <a:p>
            <a:pPr eaLnBrk="1" hangingPunct="1"/>
            <a:endParaRPr lang="it-IT" sz="1400">
              <a:latin typeface="Corbel" charset="0"/>
            </a:endParaRP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685800" y="5683250"/>
            <a:ext cx="8077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400" dirty="0"/>
              <a:t>Lezioni per il corso “Metodi per l’analisi dei Segnali Multidimensionali” </a:t>
            </a:r>
          </a:p>
          <a:p>
            <a:pPr eaLnBrk="1" hangingPunct="1"/>
            <a:r>
              <a:rPr lang="it-IT" sz="1400" dirty="0"/>
              <a:t>Prof. Luigi Landini </a:t>
            </a:r>
          </a:p>
          <a:p>
            <a:pPr eaLnBrk="1" hangingPunct="1"/>
            <a:r>
              <a:rPr lang="it-IT" sz="1400" dirty="0"/>
              <a:t>AA </a:t>
            </a:r>
            <a:r>
              <a:rPr lang="it-IT" sz="1400" dirty="0" smtClean="0"/>
              <a:t>2015-2016 </a:t>
            </a:r>
            <a:endParaRPr lang="it-IT" sz="1400" dirty="0"/>
          </a:p>
          <a:p>
            <a:pPr eaLnBrk="1" hangingPunct="1"/>
            <a:endParaRPr lang="it-IT" sz="1400" dirty="0"/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30053" cy="1968655"/>
          </a:xfrm>
          <a:prstGeom prst="rect">
            <a:avLst/>
          </a:prstGeom>
        </p:spPr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85800" y="439261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it-IT"/>
              <a:t>Giuseppe Valvano</a:t>
            </a:r>
          </a:p>
          <a:p>
            <a:r>
              <a:rPr lang="en-US" i="1"/>
              <a:t>g</a:t>
            </a:r>
            <a:r>
              <a:rPr lang="it-IT" i="1"/>
              <a:t>iuseppe.valvano@for.unipi.it</a:t>
            </a:r>
          </a:p>
        </p:txBody>
      </p:sp>
    </p:spTree>
    <p:extLst>
      <p:ext uri="{BB962C8B-B14F-4D97-AF65-F5344CB8AC3E}">
        <p14:creationId xmlns:p14="http://schemas.microsoft.com/office/powerpoint/2010/main" val="49432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47565" y="6253781"/>
            <a:ext cx="4471967" cy="411480"/>
          </a:xfrm>
        </p:spPr>
        <p:txBody>
          <a:bodyPr/>
          <a:lstStyle/>
          <a:p>
            <a:pPr>
              <a:defRPr/>
            </a:pPr>
            <a:r>
              <a:rPr lang="en-US" sz="1800" b="1" dirty="0" smtClean="0">
                <a:solidFill>
                  <a:srgbClr val="FF0000"/>
                </a:solidFill>
              </a:rPr>
              <a:t>Red: </a:t>
            </a:r>
            <a:r>
              <a:rPr lang="en-US" sz="1800" b="1" dirty="0" smtClean="0">
                <a:solidFill>
                  <a:schemeClr val="tx1"/>
                </a:solidFill>
              </a:rPr>
              <a:t>aliased spectrum due to </a:t>
            </a:r>
            <a:r>
              <a:rPr lang="en-US" sz="1800" b="1" dirty="0" err="1" smtClean="0">
                <a:solidFill>
                  <a:schemeClr val="tx1"/>
                </a:solidFill>
              </a:rPr>
              <a:t>undersampling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3556" name="Picture 6" descr="p3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" y="1996235"/>
            <a:ext cx="4787901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9" descr="p4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025" y="1997536"/>
            <a:ext cx="4539237" cy="393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457200" y="112584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1) How to </a:t>
            </a:r>
            <a:r>
              <a:rPr lang="en-GB" sz="4000" dirty="0" err="1" smtClean="0"/>
              <a:t>Undersample</a:t>
            </a:r>
            <a:r>
              <a:rPr lang="en-GB" sz="4000" dirty="0" smtClean="0"/>
              <a:t>:</a:t>
            </a:r>
            <a:br>
              <a:rPr lang="en-GB" sz="4000" dirty="0" smtClean="0"/>
            </a:br>
            <a:r>
              <a:rPr lang="en-GB" sz="4000" dirty="0" err="1" smtClean="0"/>
              <a:t>Equispaced</a:t>
            </a:r>
            <a:r>
              <a:rPr lang="en-GB" sz="4000" dirty="0" smtClean="0"/>
              <a:t> </a:t>
            </a:r>
            <a:r>
              <a:rPr lang="en-GB" sz="4000" dirty="0" err="1" smtClean="0"/>
              <a:t>undersampling</a:t>
            </a:r>
            <a:endParaRPr lang="en-GB" sz="2800" dirty="0"/>
          </a:p>
        </p:txBody>
      </p:sp>
      <p:sp>
        <p:nvSpPr>
          <p:cNvPr id="8" name="Footer Placeholder 3"/>
          <p:cNvSpPr txBox="1">
            <a:spLocks/>
          </p:cNvSpPr>
          <p:nvPr/>
        </p:nvSpPr>
        <p:spPr>
          <a:xfrm>
            <a:off x="4336025" y="5884607"/>
            <a:ext cx="3982065" cy="373935"/>
          </a:xfrm>
          <a:prstGeom prst="rect">
            <a:avLst/>
          </a:prstGeom>
        </p:spPr>
        <p:txBody>
          <a:bodyPr vert="horz" lIns="45720" rIns="4572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Blue: </a:t>
            </a:r>
            <a:r>
              <a:rPr lang="en-US" sz="1800" b="1" dirty="0" smtClean="0">
                <a:solidFill>
                  <a:schemeClr val="tx1"/>
                </a:solidFill>
              </a:rPr>
              <a:t>spectrum at Nyquist sampling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57200" y="1499415"/>
            <a:ext cx="8229600" cy="774223"/>
          </a:xfrm>
        </p:spPr>
        <p:txBody>
          <a:bodyPr>
            <a:normAutofit/>
          </a:bodyPr>
          <a:lstStyle/>
          <a:p>
            <a:pPr algn="just"/>
            <a:r>
              <a:rPr lang="en-GB" sz="2800" dirty="0" err="1" smtClean="0"/>
              <a:t>Equispaced</a:t>
            </a:r>
            <a:r>
              <a:rPr lang="en-GB" sz="2800" dirty="0" smtClean="0"/>
              <a:t> </a:t>
            </a:r>
            <a:r>
              <a:rPr lang="en-GB" sz="2800" dirty="0" err="1" smtClean="0"/>
              <a:t>undersampling</a:t>
            </a:r>
            <a:r>
              <a:rPr lang="en-GB" sz="2800" dirty="0" smtClean="0"/>
              <a:t> leads to coherent aliasing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/>
          </a:p>
          <a:p>
            <a:pPr algn="just"/>
            <a:endParaRPr lang="en-GB" sz="2800" dirty="0" smtClean="0"/>
          </a:p>
          <a:p>
            <a:pPr algn="just"/>
            <a:endParaRPr lang="en-GB" sz="2800" dirty="0"/>
          </a:p>
          <a:p>
            <a:pPr algn="just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26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9" descr="M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0371"/>
            <a:ext cx="3979137" cy="298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12" descr="PSF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r="9726"/>
          <a:stretch>
            <a:fillRect/>
          </a:stretch>
        </p:blipFill>
        <p:spPr bwMode="auto">
          <a:xfrm>
            <a:off x="5243578" y="1927673"/>
            <a:ext cx="3694866" cy="351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16"/>
          <p:cNvSpPr txBox="1">
            <a:spLocks noChangeArrowheads="1"/>
          </p:cNvSpPr>
          <p:nvPr/>
        </p:nvSpPr>
        <p:spPr bwMode="auto">
          <a:xfrm>
            <a:off x="1114825" y="1727618"/>
            <a:ext cx="1096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2000" b="1" dirty="0"/>
              <a:t>K-Space</a:t>
            </a:r>
          </a:p>
        </p:txBody>
      </p:sp>
      <p:sp>
        <p:nvSpPr>
          <p:cNvPr id="25606" name="TextBox 17"/>
          <p:cNvSpPr txBox="1">
            <a:spLocks noChangeArrowheads="1"/>
          </p:cNvSpPr>
          <p:nvPr/>
        </p:nvSpPr>
        <p:spPr bwMode="auto">
          <a:xfrm>
            <a:off x="5418918" y="1666063"/>
            <a:ext cx="33441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2000" b="1" dirty="0" smtClean="0"/>
              <a:t>Point Spread </a:t>
            </a:r>
            <a:r>
              <a:rPr lang="it-IT" sz="2000" b="1" dirty="0" err="1" smtClean="0"/>
              <a:t>Function</a:t>
            </a:r>
            <a:r>
              <a:rPr lang="it-IT" sz="2000" b="1" dirty="0" smtClean="0"/>
              <a:t> (PSF)</a:t>
            </a:r>
          </a:p>
          <a:p>
            <a:pPr algn="ctr" eaLnBrk="1" hangingPunct="1"/>
            <a:r>
              <a:rPr lang="it-IT" sz="2000" b="1" dirty="0" err="1" smtClean="0"/>
              <a:t>defined</a:t>
            </a:r>
            <a:r>
              <a:rPr lang="it-IT" sz="2000" b="1" dirty="0" smtClean="0"/>
              <a:t> in the image domain</a:t>
            </a:r>
            <a:endParaRPr lang="it-IT" sz="2000" b="1" dirty="0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147484" y="77582"/>
            <a:ext cx="8860487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GB" sz="3200" dirty="0" err="1" smtClean="0">
                <a:solidFill>
                  <a:srgbClr val="FFC000"/>
                </a:solidFill>
              </a:rPr>
              <a:t>Equispaced</a:t>
            </a:r>
            <a:r>
              <a:rPr lang="en-GB" sz="3200" dirty="0" smtClean="0">
                <a:solidFill>
                  <a:srgbClr val="FFC000"/>
                </a:solidFill>
              </a:rPr>
              <a:t> </a:t>
            </a:r>
            <a:r>
              <a:rPr lang="en-GB" sz="3200" dirty="0" err="1" smtClean="0">
                <a:solidFill>
                  <a:srgbClr val="FFC000"/>
                </a:solidFill>
              </a:rPr>
              <a:t>undersampling</a:t>
            </a:r>
            <a:r>
              <a:rPr lang="en-GB" sz="3200" dirty="0" smtClean="0">
                <a:solidFill>
                  <a:srgbClr val="FFC000"/>
                </a:solidFill>
              </a:rPr>
              <a:t> PSF</a:t>
            </a:r>
            <a:endParaRPr lang="en-GB" sz="3200" dirty="0">
              <a:solidFill>
                <a:srgbClr val="FFC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269066" y="3524470"/>
            <a:ext cx="2274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/>
              <a:t>Apply</a:t>
            </a:r>
            <a:r>
              <a:rPr lang="it-IT" b="1" dirty="0" smtClean="0"/>
              <a:t> inverse FFT to the </a:t>
            </a:r>
            <a:r>
              <a:rPr lang="it-IT" b="1" dirty="0" err="1" smtClean="0"/>
              <a:t>undersampling</a:t>
            </a:r>
            <a:r>
              <a:rPr lang="it-IT" b="1" dirty="0" smtClean="0"/>
              <a:t> </a:t>
            </a:r>
            <a:r>
              <a:rPr lang="it-IT" b="1" dirty="0" err="1" smtClean="0"/>
              <a:t>mask</a:t>
            </a:r>
            <a:r>
              <a:rPr lang="it-IT" b="1" dirty="0" smtClean="0"/>
              <a:t> (</a:t>
            </a:r>
            <a:r>
              <a:rPr lang="it-IT" b="1" dirty="0" err="1" smtClean="0"/>
              <a:t>red</a:t>
            </a:r>
            <a:r>
              <a:rPr lang="it-IT" b="1" dirty="0" smtClean="0"/>
              <a:t> </a:t>
            </a:r>
            <a:r>
              <a:rPr lang="it-IT" b="1" dirty="0" err="1" smtClean="0"/>
              <a:t>lines</a:t>
            </a:r>
            <a:r>
              <a:rPr lang="it-IT" b="1" dirty="0" smtClean="0"/>
              <a:t>)</a:t>
            </a:r>
            <a:endParaRPr lang="it-IT" b="1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944512" y="5225602"/>
            <a:ext cx="2188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smtClean="0"/>
              <a:t>Regular </a:t>
            </a:r>
            <a:r>
              <a:rPr lang="it-IT" sz="1600" dirty="0" err="1" smtClean="0"/>
              <a:t>undersampling</a:t>
            </a:r>
            <a:r>
              <a:rPr lang="it-IT" sz="1600" dirty="0" smtClean="0"/>
              <a:t> in </a:t>
            </a:r>
            <a:r>
              <a:rPr lang="it-IT" sz="1600" dirty="0" err="1" smtClean="0"/>
              <a:t>one</a:t>
            </a:r>
            <a:r>
              <a:rPr lang="it-IT" sz="1600" dirty="0" smtClean="0"/>
              <a:t> </a:t>
            </a:r>
            <a:r>
              <a:rPr lang="it-IT" sz="1600" dirty="0" err="1" smtClean="0"/>
              <a:t>direction</a:t>
            </a:r>
            <a:r>
              <a:rPr lang="it-IT" sz="1600" dirty="0" smtClean="0"/>
              <a:t> </a:t>
            </a:r>
            <a:endParaRPr lang="it-IT" sz="1600" dirty="0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3612117" y="5328130"/>
            <a:ext cx="2331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 dirty="0" err="1" smtClean="0"/>
              <a:t>Undersampling</a:t>
            </a:r>
            <a:r>
              <a:rPr lang="it-IT" sz="1800" dirty="0" smtClean="0"/>
              <a:t> </a:t>
            </a:r>
            <a:r>
              <a:rPr lang="it-IT" sz="1800" dirty="0" err="1" smtClean="0"/>
              <a:t>mask</a:t>
            </a:r>
            <a:endParaRPr lang="it-IT" sz="1800" dirty="0"/>
          </a:p>
        </p:txBody>
      </p:sp>
      <p:cxnSp>
        <p:nvCxnSpPr>
          <p:cNvPr id="3" name="Connettore 2 2"/>
          <p:cNvCxnSpPr/>
          <p:nvPr/>
        </p:nvCxnSpPr>
        <p:spPr>
          <a:xfrm flipH="1" flipV="1">
            <a:off x="3173508" y="4888250"/>
            <a:ext cx="605116" cy="4236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12" descr="PSF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r="9726"/>
          <a:stretch>
            <a:fillRect/>
          </a:stretch>
        </p:blipFill>
        <p:spPr bwMode="auto">
          <a:xfrm>
            <a:off x="531813" y="4498006"/>
            <a:ext cx="21209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7" descr="knee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11818"/>
          <a:stretch>
            <a:fillRect/>
          </a:stretch>
        </p:blipFill>
        <p:spPr bwMode="auto">
          <a:xfrm>
            <a:off x="457200" y="1904637"/>
            <a:ext cx="2347913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3497263" y="3964044"/>
            <a:ext cx="1339850" cy="4349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26630" name="Picture 10" descr="Alias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9" r="13983"/>
          <a:stretch>
            <a:fillRect/>
          </a:stretch>
        </p:blipFill>
        <p:spPr bwMode="auto">
          <a:xfrm>
            <a:off x="5258658" y="1855360"/>
            <a:ext cx="3338513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2"/>
          <p:cNvSpPr txBox="1">
            <a:spLocks noChangeArrowheads="1"/>
          </p:cNvSpPr>
          <p:nvPr/>
        </p:nvSpPr>
        <p:spPr bwMode="auto">
          <a:xfrm>
            <a:off x="3731419" y="3628379"/>
            <a:ext cx="871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 dirty="0" err="1"/>
              <a:t>Conv</a:t>
            </a:r>
            <a:r>
              <a:rPr lang="it-IT" sz="1800" dirty="0"/>
              <a:t>(.)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82272" y="4208749"/>
            <a:ext cx="3414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the PSF is convolved with the image</a:t>
            </a:r>
            <a:endParaRPr lang="en-GB" sz="1600" dirty="0"/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296562" y="155448"/>
            <a:ext cx="8390238" cy="1252728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Image formation with </a:t>
            </a:r>
            <a:r>
              <a:rPr lang="en-GB" sz="4000" dirty="0" err="1"/>
              <a:t>e</a:t>
            </a:r>
            <a:r>
              <a:rPr lang="en-GB" sz="4000" dirty="0" err="1" smtClean="0"/>
              <a:t>quispaced</a:t>
            </a:r>
            <a:r>
              <a:rPr lang="en-GB" sz="4000" dirty="0" smtClean="0"/>
              <a:t> </a:t>
            </a:r>
            <a:r>
              <a:rPr lang="en-GB" sz="4000" dirty="0" err="1" smtClean="0"/>
              <a:t>undersampling</a:t>
            </a:r>
            <a:r>
              <a:rPr lang="en-GB" sz="4000" dirty="0" smtClean="0"/>
              <a:t> PSF</a:t>
            </a:r>
            <a:endParaRPr lang="en-GB" sz="4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619135" y="5234632"/>
            <a:ext cx="306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Coherent</a:t>
            </a:r>
            <a:r>
              <a:rPr lang="it-IT" dirty="0" smtClean="0"/>
              <a:t> </a:t>
            </a:r>
            <a:r>
              <a:rPr lang="it-IT" dirty="0" err="1" smtClean="0"/>
              <a:t>Aliased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731419" y="5867800"/>
            <a:ext cx="518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Since</a:t>
            </a:r>
            <a:r>
              <a:rPr lang="it-IT" dirty="0" smtClean="0"/>
              <a:t> the PSF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convolved</a:t>
            </a:r>
            <a:r>
              <a:rPr lang="it-IT" dirty="0" smtClean="0"/>
              <a:t> with the image, </a:t>
            </a:r>
            <a:r>
              <a:rPr lang="it-IT" dirty="0" err="1" smtClean="0"/>
              <a:t>there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a </a:t>
            </a:r>
            <a:r>
              <a:rPr lang="it-IT" dirty="0" err="1" smtClean="0"/>
              <a:t>Toeplitz</a:t>
            </a:r>
            <a:r>
              <a:rPr lang="it-IT" dirty="0" smtClean="0"/>
              <a:t> </a:t>
            </a:r>
            <a:r>
              <a:rPr lang="it-IT" dirty="0" err="1" smtClean="0"/>
              <a:t>matrix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represents</a:t>
            </a:r>
            <a:r>
              <a:rPr lang="it-IT" dirty="0" smtClean="0"/>
              <a:t> the PSF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3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t-IT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Random </a:t>
            </a:r>
            <a:r>
              <a:rPr lang="it-IT" dirty="0" err="1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undersa</a:t>
            </a:r>
            <a:r>
              <a:rPr lang="it-IT" dirty="0" err="1" smtClean="0"/>
              <a:t>mpling</a:t>
            </a:r>
            <a:endParaRPr lang="it-IT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7650" name="Picture 3" descr="cartoon-drunk-with-a-bottle-isolated-clipart-8338394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525713"/>
            <a:ext cx="24415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4" descr="p9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" t="19427" b="37717"/>
          <a:stretch>
            <a:fillRect/>
          </a:stretch>
        </p:blipFill>
        <p:spPr bwMode="auto">
          <a:xfrm>
            <a:off x="3436938" y="2794000"/>
            <a:ext cx="5392737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04" y="225028"/>
            <a:ext cx="939055" cy="9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8" descr="p12.eps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1100"/>
            <a:ext cx="475138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9" descr="p13.eps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451100"/>
            <a:ext cx="4738688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5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04" y="225028"/>
            <a:ext cx="939055" cy="9578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t-IT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Random </a:t>
            </a:r>
            <a:r>
              <a:rPr lang="it-IT" dirty="0" err="1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undersa</a:t>
            </a:r>
            <a:r>
              <a:rPr lang="it-IT" dirty="0" err="1" smtClean="0"/>
              <a:t>mpling</a:t>
            </a:r>
            <a:endParaRPr lang="it-IT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250426" y="5609529"/>
            <a:ext cx="355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solidFill>
                  <a:srgbClr val="FF0000"/>
                </a:solidFill>
              </a:rPr>
              <a:t>Red</a:t>
            </a:r>
            <a:r>
              <a:rPr lang="it-IT" dirty="0" smtClean="0">
                <a:solidFill>
                  <a:srgbClr val="FF0000"/>
                </a:solidFill>
              </a:rPr>
              <a:t>: </a:t>
            </a:r>
            <a:r>
              <a:rPr lang="it-IT" dirty="0" err="1" smtClean="0"/>
              <a:t>Inchoerent</a:t>
            </a:r>
            <a:r>
              <a:rPr lang="it-IT" dirty="0" smtClean="0"/>
              <a:t> </a:t>
            </a:r>
            <a:r>
              <a:rPr lang="it-IT" dirty="0" err="1" smtClean="0"/>
              <a:t>aliasing</a:t>
            </a:r>
            <a:r>
              <a:rPr lang="it-IT" dirty="0" smtClean="0"/>
              <a:t> (</a:t>
            </a:r>
            <a:r>
              <a:rPr lang="it-IT" dirty="0" err="1" smtClean="0"/>
              <a:t>much</a:t>
            </a:r>
            <a:r>
              <a:rPr lang="it-IT" dirty="0" smtClean="0"/>
              <a:t> </a:t>
            </a:r>
            <a:r>
              <a:rPr lang="it-IT" dirty="0" err="1" smtClean="0"/>
              <a:t>similar</a:t>
            </a:r>
            <a:r>
              <a:rPr lang="it-IT" dirty="0" smtClean="0"/>
              <a:t> to the </a:t>
            </a:r>
            <a:r>
              <a:rPr lang="it-IT" dirty="0" err="1" smtClean="0"/>
              <a:t>true</a:t>
            </a:r>
            <a:r>
              <a:rPr lang="it-IT" dirty="0" smtClean="0"/>
              <a:t> </a:t>
            </a:r>
            <a:r>
              <a:rPr lang="it-IT" dirty="0" err="1" smtClean="0"/>
              <a:t>spectrum</a:t>
            </a:r>
            <a:r>
              <a:rPr lang="it-IT" dirty="0" smtClean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33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9" descr="M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6" y="3072021"/>
            <a:ext cx="3392380" cy="289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11" descr="Alias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r="15462"/>
          <a:stretch>
            <a:fillRect/>
          </a:stretch>
        </p:blipFill>
        <p:spPr bwMode="auto">
          <a:xfrm>
            <a:off x="5946181" y="2994174"/>
            <a:ext cx="3164378" cy="3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Box 12"/>
          <p:cNvSpPr txBox="1">
            <a:spLocks noChangeArrowheads="1"/>
          </p:cNvSpPr>
          <p:nvPr/>
        </p:nvSpPr>
        <p:spPr bwMode="auto">
          <a:xfrm>
            <a:off x="1198486" y="2653445"/>
            <a:ext cx="9654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 dirty="0"/>
              <a:t>K</a:t>
            </a:r>
            <a:r>
              <a:rPr lang="it-IT" sz="1800" dirty="0" smtClean="0"/>
              <a:t>-Space</a:t>
            </a:r>
            <a:endParaRPr lang="it-IT" sz="1800" dirty="0"/>
          </a:p>
        </p:txBody>
      </p:sp>
      <p:sp>
        <p:nvSpPr>
          <p:cNvPr id="29704" name="TextBox 14"/>
          <p:cNvSpPr txBox="1">
            <a:spLocks noChangeArrowheads="1"/>
          </p:cNvSpPr>
          <p:nvPr/>
        </p:nvSpPr>
        <p:spPr bwMode="auto">
          <a:xfrm>
            <a:off x="6681670" y="2624842"/>
            <a:ext cx="783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 dirty="0" smtClean="0"/>
              <a:t>Image</a:t>
            </a:r>
            <a:endParaRPr lang="it-IT" sz="1800" dirty="0"/>
          </a:p>
        </p:txBody>
      </p: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457200" y="1758912"/>
            <a:ext cx="8229600" cy="860680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Random </a:t>
            </a:r>
            <a:r>
              <a:rPr lang="en-GB" sz="2800" dirty="0" err="1" smtClean="0"/>
              <a:t>undersampling</a:t>
            </a:r>
            <a:r>
              <a:rPr lang="en-GB" sz="2800" dirty="0" smtClean="0"/>
              <a:t> leads to incoherent aliasing</a:t>
            </a:r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GB" dirty="0" smtClean="0"/>
              <a:t>Random </a:t>
            </a:r>
            <a:r>
              <a:rPr lang="en-GB" dirty="0" err="1" smtClean="0"/>
              <a:t>undersampling</a:t>
            </a:r>
            <a:r>
              <a:rPr lang="en-GB" dirty="0" smtClean="0"/>
              <a:t> 1</a:t>
            </a:r>
            <a:endParaRPr lang="en-GB" dirty="0"/>
          </a:p>
        </p:txBody>
      </p:sp>
      <p:pic>
        <p:nvPicPr>
          <p:cNvPr id="8" name="Picture 10" descr="PSF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/>
          <a:stretch>
            <a:fillRect/>
          </a:stretch>
        </p:blipFill>
        <p:spPr bwMode="auto">
          <a:xfrm>
            <a:off x="2812991" y="2997498"/>
            <a:ext cx="3292703" cy="283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4031547" y="2717776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/>
              <a:t>PSF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560439" y="5914395"/>
            <a:ext cx="212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Red</a:t>
            </a:r>
            <a:r>
              <a:rPr lang="it-IT" dirty="0" smtClean="0"/>
              <a:t>: </a:t>
            </a:r>
            <a:r>
              <a:rPr lang="it-IT" dirty="0" err="1" smtClean="0"/>
              <a:t>acquisition</a:t>
            </a:r>
            <a:r>
              <a:rPr lang="it-IT" dirty="0" smtClean="0"/>
              <a:t> </a:t>
            </a:r>
            <a:r>
              <a:rPr lang="it-IT" dirty="0" err="1" smtClean="0"/>
              <a:t>matrix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097574" y="5946319"/>
            <a:ext cx="245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</a:t>
            </a:r>
            <a:r>
              <a:rPr lang="it-IT" dirty="0" err="1" smtClean="0"/>
              <a:t>cquisition</a:t>
            </a:r>
            <a:r>
              <a:rPr lang="it-IT" dirty="0" smtClean="0"/>
              <a:t> Point Spread </a:t>
            </a:r>
            <a:r>
              <a:rPr lang="it-IT" dirty="0" err="1" smtClean="0"/>
              <a:t>Function</a:t>
            </a:r>
            <a:r>
              <a:rPr lang="it-IT" dirty="0" smtClean="0"/>
              <a:t> (PSF)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18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5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04" y="225028"/>
            <a:ext cx="939055" cy="957837"/>
          </a:xfrm>
          <a:prstGeom prst="rect">
            <a:avLst/>
          </a:prstGeom>
        </p:spPr>
      </p:pic>
      <p:sp>
        <p:nvSpPr>
          <p:cNvPr id="30723" name="TextBox 12"/>
          <p:cNvSpPr txBox="1">
            <a:spLocks noChangeArrowheads="1"/>
          </p:cNvSpPr>
          <p:nvPr/>
        </p:nvSpPr>
        <p:spPr bwMode="auto">
          <a:xfrm>
            <a:off x="868363" y="2588800"/>
            <a:ext cx="9654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 dirty="0"/>
              <a:t>K-</a:t>
            </a:r>
            <a:r>
              <a:rPr lang="it-IT" sz="1800" dirty="0" smtClean="0"/>
              <a:t>Space</a:t>
            </a:r>
            <a:endParaRPr lang="it-IT" sz="1800" dirty="0"/>
          </a:p>
        </p:txBody>
      </p:sp>
      <p:sp>
        <p:nvSpPr>
          <p:cNvPr id="30724" name="TextBox 13"/>
          <p:cNvSpPr txBox="1">
            <a:spLocks noChangeArrowheads="1"/>
          </p:cNvSpPr>
          <p:nvPr/>
        </p:nvSpPr>
        <p:spPr bwMode="auto">
          <a:xfrm>
            <a:off x="4562475" y="2618962"/>
            <a:ext cx="51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/>
              <a:t>PSF</a:t>
            </a:r>
          </a:p>
        </p:txBody>
      </p:sp>
      <p:sp>
        <p:nvSpPr>
          <p:cNvPr id="30725" name="TextBox 14"/>
          <p:cNvSpPr txBox="1">
            <a:spLocks noChangeArrowheads="1"/>
          </p:cNvSpPr>
          <p:nvPr/>
        </p:nvSpPr>
        <p:spPr bwMode="auto">
          <a:xfrm>
            <a:off x="7478713" y="2631662"/>
            <a:ext cx="783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800" dirty="0" smtClean="0"/>
              <a:t>Image</a:t>
            </a:r>
            <a:endParaRPr lang="it-IT" sz="1800" dirty="0"/>
          </a:p>
        </p:txBody>
      </p:sp>
      <p:pic>
        <p:nvPicPr>
          <p:cNvPr id="30726" name="Picture 15" descr="M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7" t="17542" r="25056" b="16380"/>
          <a:stretch>
            <a:fillRect/>
          </a:stretch>
        </p:blipFill>
        <p:spPr bwMode="auto">
          <a:xfrm>
            <a:off x="404813" y="3344058"/>
            <a:ext cx="2430462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6" descr="PSF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9" r="9706"/>
          <a:stretch>
            <a:fillRect/>
          </a:stretch>
        </p:blipFill>
        <p:spPr bwMode="auto">
          <a:xfrm>
            <a:off x="3282950" y="2988458"/>
            <a:ext cx="3014663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7" descr="Alias3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4" t="8981" r="17786" b="9125"/>
          <a:stretch>
            <a:fillRect/>
          </a:stretch>
        </p:blipFill>
        <p:spPr bwMode="auto">
          <a:xfrm>
            <a:off x="6488113" y="3226583"/>
            <a:ext cx="2603500" cy="258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t-IT" dirty="0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Random </a:t>
            </a:r>
            <a:r>
              <a:rPr lang="it-IT" dirty="0" err="1" smtClean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undersa</a:t>
            </a:r>
            <a:r>
              <a:rPr lang="it-IT" dirty="0" err="1" smtClean="0"/>
              <a:t>mpling</a:t>
            </a:r>
            <a:r>
              <a:rPr lang="it-IT" dirty="0" smtClean="0"/>
              <a:t> 2</a:t>
            </a:r>
            <a:endParaRPr lang="it-IT" dirty="0">
              <a:solidFill>
                <a:schemeClr val="accent1">
                  <a:satMod val="1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94271" y="1622657"/>
            <a:ext cx="8229600" cy="860680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Random </a:t>
            </a:r>
            <a:r>
              <a:rPr lang="en-GB" sz="2800" dirty="0" err="1" smtClean="0"/>
              <a:t>undersampling</a:t>
            </a:r>
            <a:r>
              <a:rPr lang="en-GB" sz="2800" dirty="0" smtClean="0"/>
              <a:t> leads to incoherent aliasing</a:t>
            </a:r>
          </a:p>
        </p:txBody>
      </p:sp>
    </p:spTree>
    <p:extLst>
      <p:ext uri="{BB962C8B-B14F-4D97-AF65-F5344CB8AC3E}">
        <p14:creationId xmlns:p14="http://schemas.microsoft.com/office/powerpoint/2010/main" val="15992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728788"/>
            <a:ext cx="67627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2438401" y="5117577"/>
            <a:ext cx="3918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u="sng" dirty="0" smtClean="0"/>
              <a:t>A </a:t>
            </a:r>
            <a:r>
              <a:rPr lang="it-IT" sz="2400" u="sng" dirty="0" err="1" smtClean="0"/>
              <a:t>is</a:t>
            </a:r>
            <a:r>
              <a:rPr lang="it-IT" sz="2400" u="sng" dirty="0" smtClean="0"/>
              <a:t> a full </a:t>
            </a:r>
            <a:r>
              <a:rPr lang="it-IT" sz="2400" u="sng" dirty="0" err="1" smtClean="0"/>
              <a:t>acquisition</a:t>
            </a:r>
            <a:r>
              <a:rPr lang="it-IT" sz="2400" u="sng" dirty="0" smtClean="0"/>
              <a:t> </a:t>
            </a:r>
            <a:r>
              <a:rPr lang="it-IT" sz="2400" u="sng" dirty="0" err="1" smtClean="0"/>
              <a:t>matrix</a:t>
            </a:r>
            <a:endParaRPr lang="it-IT" sz="2400" u="sng" dirty="0"/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551328" y="155448"/>
            <a:ext cx="8364071" cy="1252728"/>
          </a:xfrm>
        </p:spPr>
        <p:txBody>
          <a:bodyPr>
            <a:normAutofit/>
          </a:bodyPr>
          <a:lstStyle/>
          <a:p>
            <a:r>
              <a:rPr lang="en-GB" sz="4000" dirty="0" smtClean="0"/>
              <a:t>How to check incoherence?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7853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GB" sz="4000" dirty="0" smtClean="0"/>
              <a:t>How to check incoherence?</a:t>
            </a:r>
            <a:endParaRPr lang="en-GB" sz="4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1" y="1640591"/>
            <a:ext cx="8150396" cy="517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tangolo 2"/>
          <p:cNvSpPr/>
          <p:nvPr/>
        </p:nvSpPr>
        <p:spPr>
          <a:xfrm>
            <a:off x="4793228" y="1566851"/>
            <a:ext cx="4277032" cy="5217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5052502" y="1932039"/>
            <a:ext cx="3796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Equispaced</a:t>
            </a:r>
            <a:r>
              <a:rPr lang="en-GB" sz="2000" dirty="0"/>
              <a:t> </a:t>
            </a:r>
            <a:r>
              <a:rPr lang="en-GB" sz="2000" dirty="0" err="1"/>
              <a:t>undersampling</a:t>
            </a:r>
            <a:r>
              <a:rPr lang="en-GB" sz="2000" dirty="0"/>
              <a:t> leads to high correlations between the columns of the Acquisition Matrix A.</a:t>
            </a:r>
          </a:p>
        </p:txBody>
      </p:sp>
      <p:pic>
        <p:nvPicPr>
          <p:cNvPr id="9" name="Immagine 8" descr="A_reg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07" y="3444852"/>
            <a:ext cx="3155354" cy="335777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614089" y="4213844"/>
            <a:ext cx="92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Real(A)</a:t>
            </a:r>
            <a:endParaRPr lang="en-GB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562806" y="5636485"/>
            <a:ext cx="97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Imag</a:t>
            </a:r>
            <a:r>
              <a:rPr lang="en-GB" dirty="0" smtClean="0"/>
              <a:t>(A)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2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A_rand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86" y="3043027"/>
            <a:ext cx="3137495" cy="335777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check </a:t>
            </a:r>
            <a:r>
              <a:rPr lang="en-GB" dirty="0"/>
              <a:t>i</a:t>
            </a:r>
            <a:r>
              <a:rPr lang="en-GB" dirty="0" smtClean="0"/>
              <a:t>ncoherence?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ClrTx/>
            </a:pPr>
            <a:r>
              <a:rPr lang="en-GB" sz="2400" dirty="0"/>
              <a:t>Random </a:t>
            </a:r>
            <a:r>
              <a:rPr lang="en-GB" sz="2400" dirty="0" err="1" smtClean="0"/>
              <a:t>undersampling</a:t>
            </a:r>
            <a:endParaRPr lang="en-GB" sz="2400" dirty="0"/>
          </a:p>
          <a:p>
            <a:pPr marL="118872" indent="0" algn="just">
              <a:buNone/>
            </a:pPr>
            <a:endParaRPr lang="en-GB" sz="2000" dirty="0" smtClean="0"/>
          </a:p>
          <a:p>
            <a:pPr marL="118872" indent="0" algn="just">
              <a:buNone/>
            </a:pPr>
            <a:r>
              <a:rPr lang="en-GB" sz="2000" dirty="0"/>
              <a:t>	</a:t>
            </a:r>
            <a:r>
              <a:rPr lang="en-GB" sz="2000" dirty="0" smtClean="0"/>
              <a:t>			minimize </a:t>
            </a:r>
            <a:r>
              <a:rPr lang="en-GB" sz="2000" dirty="0"/>
              <a:t>the correlations in this matrix.</a:t>
            </a:r>
          </a:p>
          <a:p>
            <a:pPr algn="just"/>
            <a:endParaRPr lang="en-GB" sz="2400" dirty="0"/>
          </a:p>
          <a:p>
            <a:pPr algn="just"/>
            <a:endParaRPr lang="en-GB" sz="2400" dirty="0" smtClean="0"/>
          </a:p>
          <a:p>
            <a:pPr algn="just"/>
            <a:endParaRPr lang="en-GB" sz="2400" dirty="0"/>
          </a:p>
          <a:p>
            <a:pPr algn="just"/>
            <a:endParaRPr lang="en-GB" sz="2400" dirty="0" smtClean="0"/>
          </a:p>
        </p:txBody>
      </p:sp>
      <p:sp>
        <p:nvSpPr>
          <p:cNvPr id="5" name="CasellaDiTesto 4"/>
          <p:cNvSpPr txBox="1"/>
          <p:nvPr/>
        </p:nvSpPr>
        <p:spPr>
          <a:xfrm>
            <a:off x="278106" y="3760707"/>
            <a:ext cx="92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Real(A)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78106" y="5258478"/>
            <a:ext cx="97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Imag</a:t>
            </a:r>
            <a:r>
              <a:rPr lang="en-GB" dirty="0" smtClean="0"/>
              <a:t>(A)</a:t>
            </a:r>
            <a:endParaRPr lang="en-GB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171946" y="2858361"/>
            <a:ext cx="109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</a:t>
            </a:r>
            <a:r>
              <a:rPr lang="en-GB" dirty="0" err="1" smtClean="0"/>
              <a:t>bs</a:t>
            </a:r>
            <a:r>
              <a:rPr lang="en-GB" dirty="0" smtClean="0"/>
              <a:t>(A</a:t>
            </a:r>
            <a:r>
              <a:rPr lang="en-GB" baseline="30000" dirty="0" smtClean="0"/>
              <a:t>H</a:t>
            </a:r>
            <a:r>
              <a:rPr lang="en-GB" dirty="0" smtClean="0"/>
              <a:t>A)</a:t>
            </a:r>
            <a:endParaRPr lang="en-GB" dirty="0"/>
          </a:p>
        </p:txBody>
      </p:sp>
      <p:pic>
        <p:nvPicPr>
          <p:cNvPr id="10" name="Immagine 9" descr="PSF_rand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95" y="3158343"/>
            <a:ext cx="4134686" cy="31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compression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3" name="Gruppo 2"/>
          <p:cNvGrpSpPr/>
          <p:nvPr/>
        </p:nvGrpSpPr>
        <p:grpSpPr>
          <a:xfrm>
            <a:off x="362217" y="1610340"/>
            <a:ext cx="8453175" cy="5161932"/>
            <a:chOff x="381917" y="1563329"/>
            <a:chExt cx="8453175" cy="516193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17" y="1563329"/>
              <a:ext cx="8453175" cy="5161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e 10"/>
            <p:cNvSpPr/>
            <p:nvPr/>
          </p:nvSpPr>
          <p:spPr>
            <a:xfrm>
              <a:off x="3543300" y="3066954"/>
              <a:ext cx="2263140" cy="718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8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8" y="3974126"/>
            <a:ext cx="2773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2"/>
          <p:cNvSpPr txBox="1">
            <a:spLocks noChangeArrowheads="1"/>
          </p:cNvSpPr>
          <p:nvPr/>
        </p:nvSpPr>
        <p:spPr bwMode="auto">
          <a:xfrm>
            <a:off x="589936" y="2934518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dirty="0" smtClean="0">
                <a:latin typeface="+mn-lt"/>
              </a:rPr>
              <a:t>A </a:t>
            </a:r>
            <a:r>
              <a:rPr lang="it-IT" dirty="0" err="1" smtClean="0">
                <a:latin typeface="+mn-lt"/>
              </a:rPr>
              <a:t>good</a:t>
            </a:r>
            <a:r>
              <a:rPr lang="it-IT" dirty="0" smtClean="0">
                <a:latin typeface="+mn-lt"/>
              </a:rPr>
              <a:t> way to </a:t>
            </a:r>
            <a:r>
              <a:rPr lang="it-IT" dirty="0" err="1" smtClean="0">
                <a:latin typeface="+mn-lt"/>
              </a:rPr>
              <a:t>characterize</a:t>
            </a:r>
            <a:r>
              <a:rPr lang="it-IT" dirty="0" smtClean="0">
                <a:latin typeface="+mn-lt"/>
              </a:rPr>
              <a:t> the </a:t>
            </a:r>
            <a:r>
              <a:rPr lang="it-IT" dirty="0" err="1" smtClean="0">
                <a:latin typeface="+mn-lt"/>
              </a:rPr>
              <a:t>matrix</a:t>
            </a:r>
            <a:r>
              <a:rPr lang="it-IT" dirty="0" smtClean="0">
                <a:latin typeface="+mn-lt"/>
              </a:rPr>
              <a:t> A </a:t>
            </a:r>
            <a:r>
              <a:rPr lang="it-IT" dirty="0" err="1" smtClean="0">
                <a:latin typeface="+mn-lt"/>
              </a:rPr>
              <a:t>is</a:t>
            </a:r>
            <a:r>
              <a:rPr lang="it-IT" dirty="0" smtClean="0">
                <a:latin typeface="+mn-lt"/>
              </a:rPr>
              <a:t> to </a:t>
            </a:r>
            <a:r>
              <a:rPr lang="it-IT" dirty="0" err="1" smtClean="0">
                <a:latin typeface="+mn-lt"/>
              </a:rPr>
              <a:t>evaluate</a:t>
            </a:r>
            <a:r>
              <a:rPr lang="it-IT" dirty="0" smtClean="0">
                <a:latin typeface="+mn-lt"/>
              </a:rPr>
              <a:t> the </a:t>
            </a:r>
            <a:r>
              <a:rPr lang="it-IT" b="1" i="1" u="sng" dirty="0" err="1" smtClean="0">
                <a:latin typeface="+mn-lt"/>
              </a:rPr>
              <a:t>acquisition</a:t>
            </a:r>
            <a:r>
              <a:rPr lang="it-IT" b="1" i="1" u="sng" dirty="0" smtClean="0">
                <a:latin typeface="+mn-lt"/>
              </a:rPr>
              <a:t> </a:t>
            </a:r>
            <a:r>
              <a:rPr lang="it-IT" b="1" i="1" u="sng" dirty="0" err="1" smtClean="0">
                <a:latin typeface="+mn-lt"/>
              </a:rPr>
              <a:t>coherence</a:t>
            </a:r>
            <a:r>
              <a:rPr lang="it-IT" dirty="0">
                <a:latin typeface="+mn-lt"/>
              </a:rPr>
              <a:t>:</a:t>
            </a:r>
          </a:p>
        </p:txBody>
      </p:sp>
      <p:sp>
        <p:nvSpPr>
          <p:cNvPr id="38917" name="TextBox 4"/>
          <p:cNvSpPr txBox="1">
            <a:spLocks noChangeArrowheads="1"/>
          </p:cNvSpPr>
          <p:nvPr/>
        </p:nvSpPr>
        <p:spPr bwMode="auto">
          <a:xfrm>
            <a:off x="589936" y="5129917"/>
            <a:ext cx="822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dirty="0" err="1" smtClean="0">
                <a:latin typeface="+mn-lt"/>
              </a:rPr>
              <a:t>This</a:t>
            </a:r>
            <a:r>
              <a:rPr lang="it-IT" dirty="0" smtClean="0">
                <a:latin typeface="+mn-lt"/>
              </a:rPr>
              <a:t> </a:t>
            </a:r>
            <a:r>
              <a:rPr lang="it-IT" dirty="0" err="1" smtClean="0">
                <a:latin typeface="+mn-lt"/>
              </a:rPr>
              <a:t>is</a:t>
            </a:r>
            <a:r>
              <a:rPr lang="it-IT" dirty="0" smtClean="0">
                <a:latin typeface="+mn-lt"/>
              </a:rPr>
              <a:t> </a:t>
            </a:r>
            <a:r>
              <a:rPr lang="it-IT" dirty="0" err="1" smtClean="0">
                <a:latin typeface="+mn-lt"/>
              </a:rPr>
              <a:t>equal</a:t>
            </a:r>
            <a:r>
              <a:rPr lang="it-IT" dirty="0" smtClean="0">
                <a:latin typeface="+mn-lt"/>
              </a:rPr>
              <a:t> to the </a:t>
            </a:r>
            <a:r>
              <a:rPr lang="it-IT" smtClean="0">
                <a:latin typeface="+mn-lt"/>
              </a:rPr>
              <a:t>max </a:t>
            </a:r>
            <a:r>
              <a:rPr lang="it-IT" dirty="0" err="1" smtClean="0">
                <a:latin typeface="+mn-lt"/>
              </a:rPr>
              <a:t>value</a:t>
            </a:r>
            <a:r>
              <a:rPr lang="it-IT" dirty="0" smtClean="0">
                <a:latin typeface="+mn-lt"/>
              </a:rPr>
              <a:t> of </a:t>
            </a:r>
            <a:r>
              <a:rPr lang="en-GB" dirty="0" smtClean="0">
                <a:latin typeface="+mn-lt"/>
              </a:rPr>
              <a:t>A</a:t>
            </a:r>
            <a:r>
              <a:rPr lang="en-GB" baseline="30000" dirty="0" smtClean="0">
                <a:latin typeface="+mn-lt"/>
              </a:rPr>
              <a:t>H</a:t>
            </a:r>
            <a:r>
              <a:rPr lang="en-GB" dirty="0" smtClean="0">
                <a:latin typeface="+mn-lt"/>
              </a:rPr>
              <a:t>A outside its main diagonal. </a:t>
            </a:r>
            <a:endParaRPr lang="it-IT" dirty="0" smtClean="0">
              <a:latin typeface="+mn-lt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GB" dirty="0" smtClean="0"/>
              <a:t>How to check incoherence?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57200" y="1700011"/>
            <a:ext cx="8362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So we should minimize the correlations between the columns of A. 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6912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2) Reconstruction/Signal recovery </a:t>
            </a:r>
            <a:endParaRPr lang="en-GB" dirty="0"/>
          </a:p>
        </p:txBody>
      </p:sp>
      <p:graphicFrame>
        <p:nvGraphicFramePr>
          <p:cNvPr id="4" name="Ogget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454692"/>
              </p:ext>
            </p:extLst>
          </p:nvPr>
        </p:nvGraphicFramePr>
        <p:xfrm>
          <a:off x="2244725" y="2759821"/>
          <a:ext cx="4248150" cy="221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Equation" r:id="rId4" imgW="1993680" imgH="1041120" progId="Equation.DSMT4">
                  <p:embed/>
                </p:oleObj>
              </mc:Choice>
              <mc:Fallback>
                <p:oleObj name="Equation" r:id="rId4" imgW="199368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4725" y="2759821"/>
                        <a:ext cx="4248150" cy="221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/>
          <p:cNvSpPr txBox="1"/>
          <p:nvPr/>
        </p:nvSpPr>
        <p:spPr>
          <a:xfrm>
            <a:off x="1469970" y="5672477"/>
            <a:ext cx="278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Least squares term</a:t>
            </a:r>
          </a:p>
          <a:p>
            <a:pPr algn="ctr"/>
            <a:r>
              <a:rPr lang="en-GB" sz="2400" b="1" dirty="0" smtClean="0"/>
              <a:t>Data consistency</a:t>
            </a:r>
            <a:endParaRPr lang="en-GB" sz="2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368046" y="5672477"/>
            <a:ext cx="278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Enforce</a:t>
            </a:r>
          </a:p>
          <a:p>
            <a:pPr algn="ctr"/>
            <a:r>
              <a:rPr lang="en-GB" sz="2400" b="1" dirty="0" smtClean="0"/>
              <a:t> </a:t>
            </a:r>
            <a:r>
              <a:rPr lang="en-GB" sz="2400" b="1" dirty="0" err="1" smtClean="0"/>
              <a:t>sparsity</a:t>
            </a:r>
            <a:r>
              <a:rPr lang="en-GB" sz="2400" b="1" dirty="0" smtClean="0"/>
              <a:t> of x</a:t>
            </a:r>
            <a:endParaRPr lang="en-GB" sz="2400" b="1" dirty="0"/>
          </a:p>
        </p:txBody>
      </p:sp>
      <p:sp>
        <p:nvSpPr>
          <p:cNvPr id="8" name="Freccia destra 7"/>
          <p:cNvSpPr/>
          <p:nvPr/>
        </p:nvSpPr>
        <p:spPr>
          <a:xfrm rot="18525847">
            <a:off x="2724965" y="5285977"/>
            <a:ext cx="1033298" cy="216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destra 8"/>
          <p:cNvSpPr/>
          <p:nvPr/>
        </p:nvSpPr>
        <p:spPr>
          <a:xfrm rot="14536369">
            <a:off x="5149390" y="5281610"/>
            <a:ext cx="625990" cy="1992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861812" y="1769139"/>
            <a:ext cx="782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/>
              <a:t>Chose, among all the solutions </a:t>
            </a:r>
            <a:r>
              <a:rPr lang="en-GB" b="1" i="1" dirty="0" smtClean="0"/>
              <a:t>x </a:t>
            </a:r>
            <a:r>
              <a:rPr lang="en-GB" b="1" dirty="0" smtClean="0"/>
              <a:t>consistent with the data </a:t>
            </a:r>
            <a:r>
              <a:rPr lang="en-GB" b="1" i="1" dirty="0" smtClean="0"/>
              <a:t>y,</a:t>
            </a:r>
            <a:r>
              <a:rPr lang="en-GB" b="1" dirty="0" smtClean="0"/>
              <a:t> the solution representable with less coefficients. Computationally convenient formulation (images): </a:t>
            </a:r>
          </a:p>
        </p:txBody>
      </p:sp>
    </p:spTree>
    <p:extLst>
      <p:ext uri="{BB962C8B-B14F-4D97-AF65-F5344CB8AC3E}">
        <p14:creationId xmlns:p14="http://schemas.microsoft.com/office/powerpoint/2010/main" val="3812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Signal Recovery</a:t>
            </a:r>
            <a:endParaRPr lang="en-GB" dirty="0"/>
          </a:p>
        </p:txBody>
      </p:sp>
      <p:pic>
        <p:nvPicPr>
          <p:cNvPr id="4" name="Picture 11" descr="Alias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2" r="15462"/>
          <a:stretch>
            <a:fillRect/>
          </a:stretch>
        </p:blipFill>
        <p:spPr bwMode="auto">
          <a:xfrm>
            <a:off x="995721" y="4330510"/>
            <a:ext cx="1902355" cy="22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ccia destra 5"/>
          <p:cNvSpPr/>
          <p:nvPr/>
        </p:nvSpPr>
        <p:spPr>
          <a:xfrm>
            <a:off x="3598169" y="3597906"/>
            <a:ext cx="2197979" cy="12861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Convex Optimization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Problem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7" descr="knee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11818"/>
          <a:stretch>
            <a:fillRect/>
          </a:stretch>
        </p:blipFill>
        <p:spPr bwMode="auto">
          <a:xfrm>
            <a:off x="6273353" y="4330509"/>
            <a:ext cx="2225499" cy="22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p2.eps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353" y="2100135"/>
            <a:ext cx="2162856" cy="196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magine 2" descr="Senza titolo-2.eps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3" y="2088795"/>
            <a:ext cx="2184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Example of algorithm: Iterative Soft </a:t>
            </a:r>
            <a:r>
              <a:rPr lang="en-GB" sz="2800" dirty="0" err="1" smtClean="0"/>
              <a:t>Thresholding</a:t>
            </a:r>
            <a:r>
              <a:rPr lang="en-GB" sz="2800" dirty="0" smtClean="0"/>
              <a:t> (ISTA)</a:t>
            </a:r>
            <a:endParaRPr lang="en-GB" sz="2800" dirty="0"/>
          </a:p>
        </p:txBody>
      </p:sp>
      <p:graphicFrame>
        <p:nvGraphicFramePr>
          <p:cNvPr id="4" name="Ogget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704694"/>
              </p:ext>
            </p:extLst>
          </p:nvPr>
        </p:nvGraphicFramePr>
        <p:xfrm>
          <a:off x="2565443" y="2334469"/>
          <a:ext cx="3726954" cy="3880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Equation" r:id="rId3" imgW="1714500" imgH="1790700" progId="Equation.3">
                  <p:embed/>
                </p:oleObj>
              </mc:Choice>
              <mc:Fallback>
                <p:oleObj name="Equation" r:id="rId3" imgW="1714500" imgH="179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5443" y="2334469"/>
                        <a:ext cx="3726954" cy="3880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Examples</a:t>
            </a:r>
            <a:r>
              <a:rPr lang="it-IT" dirty="0" smtClean="0"/>
              <a:t>: 2D cine MRI</a:t>
            </a:r>
            <a:endParaRPr lang="en-GB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54907" y="1531938"/>
            <a:ext cx="1963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400" b="1" dirty="0" smtClean="0"/>
              <a:t>4x </a:t>
            </a:r>
            <a:r>
              <a:rPr lang="it-IT" sz="1400" b="1" dirty="0" err="1" smtClean="0"/>
              <a:t>Undersampled</a:t>
            </a:r>
            <a:r>
              <a:rPr lang="it-IT" sz="1400" b="1" dirty="0" smtClean="0"/>
              <a:t>, </a:t>
            </a:r>
          </a:p>
          <a:p>
            <a:pPr algn="ctr" eaLnBrk="1" hangingPunct="1"/>
            <a:r>
              <a:rPr lang="it-IT" sz="1400" b="1" dirty="0" err="1" smtClean="0"/>
              <a:t>after</a:t>
            </a:r>
            <a:r>
              <a:rPr lang="it-IT" sz="1400" b="1" dirty="0" smtClean="0"/>
              <a:t> CS </a:t>
            </a:r>
            <a:r>
              <a:rPr lang="it-IT" sz="1400" b="1" dirty="0" err="1" smtClean="0"/>
              <a:t>reconstruction</a:t>
            </a:r>
            <a:endParaRPr lang="it-IT" sz="1400" b="1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845770" y="1703288"/>
            <a:ext cx="12535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400" b="1" dirty="0" err="1" smtClean="0"/>
              <a:t>Fully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sampled</a:t>
            </a:r>
            <a:endParaRPr lang="it-IT" sz="1400" b="1" dirty="0"/>
          </a:p>
        </p:txBody>
      </p:sp>
      <p:pic>
        <p:nvPicPr>
          <p:cNvPr id="6" name="Picture 2" descr="PicsR4.g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7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0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Examples</a:t>
            </a:r>
            <a:r>
              <a:rPr lang="it-IT" dirty="0" smtClean="0"/>
              <a:t>: 4D flow MRI  </a:t>
            </a:r>
            <a:endParaRPr lang="en-GB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982756" y="1749455"/>
            <a:ext cx="1963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t-IT" sz="1400" b="1" dirty="0"/>
              <a:t>8</a:t>
            </a:r>
            <a:r>
              <a:rPr lang="it-IT" sz="1400" b="1" dirty="0" smtClean="0"/>
              <a:t>x </a:t>
            </a:r>
            <a:r>
              <a:rPr lang="it-IT" sz="1400" b="1" dirty="0" err="1" smtClean="0"/>
              <a:t>Undersampled</a:t>
            </a:r>
            <a:r>
              <a:rPr lang="it-IT" sz="1400" b="1" dirty="0" smtClean="0"/>
              <a:t>, </a:t>
            </a:r>
          </a:p>
          <a:p>
            <a:pPr algn="ctr" eaLnBrk="1" hangingPunct="1"/>
            <a:r>
              <a:rPr lang="it-IT" sz="1400" b="1" dirty="0" err="1" smtClean="0"/>
              <a:t>after</a:t>
            </a:r>
            <a:r>
              <a:rPr lang="it-IT" sz="1400" b="1" dirty="0" smtClean="0"/>
              <a:t> CS </a:t>
            </a:r>
            <a:r>
              <a:rPr lang="it-IT" sz="1400" b="1" dirty="0" err="1" smtClean="0"/>
              <a:t>reconstruction</a:t>
            </a:r>
            <a:endParaRPr lang="it-IT" sz="1400" b="1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845770" y="1857176"/>
            <a:ext cx="12535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charset="0"/>
                <a:ea typeface="ＭＳ Ｐゴシック" charset="0"/>
              </a:defRPr>
            </a:lvl9pPr>
          </a:lstStyle>
          <a:p>
            <a:pPr eaLnBrk="1" hangingPunct="1"/>
            <a:r>
              <a:rPr lang="it-IT" sz="1400" b="1" dirty="0" err="1" smtClean="0"/>
              <a:t>Fully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sampled</a:t>
            </a:r>
            <a:endParaRPr lang="it-IT" sz="1400" b="1" dirty="0"/>
          </a:p>
        </p:txBody>
      </p:sp>
      <p:pic>
        <p:nvPicPr>
          <p:cNvPr id="7" name="Immagine 6" descr="Magn_time_full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80" y="2597432"/>
            <a:ext cx="2704753" cy="3264360"/>
          </a:xfrm>
          <a:prstGeom prst="rect">
            <a:avLst/>
          </a:prstGeom>
        </p:spPr>
      </p:pic>
      <p:pic>
        <p:nvPicPr>
          <p:cNvPr id="8" name="Immagine 7" descr="Magn_time_R8_ad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20" y="2528644"/>
            <a:ext cx="2714138" cy="333314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130693" y="633596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here, only one slice is shown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9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Magnetic Resonance Imaging: </a:t>
            </a:r>
          </a:p>
          <a:p>
            <a:pPr lvl="1"/>
            <a:r>
              <a:rPr lang="en-GB" dirty="0" smtClean="0"/>
              <a:t>reducing the scan time</a:t>
            </a:r>
          </a:p>
          <a:p>
            <a:pPr lvl="1"/>
            <a:r>
              <a:rPr lang="it-IT" dirty="0" err="1"/>
              <a:t>i</a:t>
            </a:r>
            <a:r>
              <a:rPr lang="it-IT" dirty="0" err="1" smtClean="0"/>
              <a:t>mproving</a:t>
            </a:r>
            <a:r>
              <a:rPr lang="it-IT" dirty="0" smtClean="0"/>
              <a:t> the </a:t>
            </a:r>
            <a:r>
              <a:rPr lang="it-IT" dirty="0" err="1" smtClean="0"/>
              <a:t>resolution</a:t>
            </a:r>
            <a:r>
              <a:rPr lang="it-IT" dirty="0" smtClean="0"/>
              <a:t> (in time and in </a:t>
            </a:r>
            <a:r>
              <a:rPr lang="it-IT" dirty="0" err="1" smtClean="0"/>
              <a:t>space</a:t>
            </a:r>
            <a:r>
              <a:rPr lang="it-IT" dirty="0" smtClean="0"/>
              <a:t>)</a:t>
            </a:r>
          </a:p>
          <a:p>
            <a:pPr lvl="1"/>
            <a:endParaRPr lang="en-GB" dirty="0"/>
          </a:p>
          <a:p>
            <a:r>
              <a:rPr lang="en-GB" dirty="0" smtClean="0"/>
              <a:t>Computer Tomography:</a:t>
            </a:r>
          </a:p>
          <a:p>
            <a:pPr lvl="1"/>
            <a:r>
              <a:rPr lang="en-GB" dirty="0" smtClean="0"/>
              <a:t> reducing the dose</a:t>
            </a:r>
          </a:p>
          <a:p>
            <a:pPr lvl="1"/>
            <a:endParaRPr lang="en-GB" dirty="0"/>
          </a:p>
          <a:p>
            <a:r>
              <a:rPr lang="en-GB" dirty="0" smtClean="0"/>
              <a:t>Photo-Acoustic Tomography:</a:t>
            </a:r>
          </a:p>
          <a:p>
            <a:pPr lvl="1"/>
            <a:r>
              <a:rPr lang="it-IT" dirty="0" err="1"/>
              <a:t>r</a:t>
            </a:r>
            <a:r>
              <a:rPr lang="en-GB" dirty="0" smtClean="0"/>
              <a:t>educing the number of projections</a:t>
            </a:r>
          </a:p>
          <a:p>
            <a:pPr lvl="1"/>
            <a:endParaRPr lang="en-GB" dirty="0"/>
          </a:p>
          <a:p>
            <a:r>
              <a:rPr lang="en-GB" dirty="0" smtClean="0"/>
              <a:t>EEG / ECG ultra low power sensing:</a:t>
            </a:r>
          </a:p>
          <a:p>
            <a:pPr lvl="1"/>
            <a:r>
              <a:rPr lang="it-IT" dirty="0" err="1"/>
              <a:t>r</a:t>
            </a:r>
            <a:r>
              <a:rPr lang="en-GB" dirty="0" smtClean="0"/>
              <a:t>educing the number of leads</a:t>
            </a:r>
          </a:p>
          <a:p>
            <a:pPr lvl="1"/>
            <a:r>
              <a:rPr lang="it-IT" dirty="0" err="1"/>
              <a:t>r</a:t>
            </a:r>
            <a:r>
              <a:rPr lang="en-GB" dirty="0" smtClean="0"/>
              <a:t>educing the amount of transfer</a:t>
            </a:r>
            <a:r>
              <a:rPr lang="it-IT" dirty="0" err="1" smtClean="0"/>
              <a:t>r</a:t>
            </a:r>
            <a:r>
              <a:rPr lang="en-GB" dirty="0" err="1" smtClean="0"/>
              <a:t>ed</a:t>
            </a:r>
            <a:r>
              <a:rPr lang="en-GB" dirty="0" smtClean="0"/>
              <a:t> data 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598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Compression chain</a:t>
            </a:r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113747" y="2952360"/>
            <a:ext cx="8711804" cy="1022146"/>
            <a:chOff x="180982" y="2938913"/>
            <a:chExt cx="8711804" cy="1022146"/>
          </a:xfrm>
        </p:grpSpPr>
        <p:sp>
          <p:nvSpPr>
            <p:cNvPr id="10" name="Rettangolo 9"/>
            <p:cNvSpPr/>
            <p:nvPr/>
          </p:nvSpPr>
          <p:spPr>
            <a:xfrm>
              <a:off x="1839046" y="2946580"/>
              <a:ext cx="1982994" cy="101447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Acquisition</a:t>
              </a:r>
              <a:endParaRPr lang="en-GB" dirty="0"/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180982" y="3276747"/>
              <a:ext cx="84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Source</a:t>
              </a:r>
              <a:endParaRPr lang="en-GB" dirty="0"/>
            </a:p>
          </p:txBody>
        </p:sp>
        <p:sp>
          <p:nvSpPr>
            <p:cNvPr id="12" name="Freccia destra 7"/>
            <p:cNvSpPr/>
            <p:nvPr/>
          </p:nvSpPr>
          <p:spPr>
            <a:xfrm>
              <a:off x="1023295" y="3352473"/>
              <a:ext cx="725822" cy="23909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4281371" y="2938913"/>
              <a:ext cx="1982994" cy="101447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Processing</a:t>
              </a:r>
              <a:endParaRPr lang="en-GB" dirty="0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6729438" y="2944705"/>
              <a:ext cx="2163348" cy="101447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Compression/Storing</a:t>
              </a:r>
            </a:p>
          </p:txBody>
        </p:sp>
        <p:sp>
          <p:nvSpPr>
            <p:cNvPr id="15" name="Freccia destra 14"/>
            <p:cNvSpPr/>
            <p:nvPr/>
          </p:nvSpPr>
          <p:spPr>
            <a:xfrm>
              <a:off x="3899702" y="3331245"/>
              <a:ext cx="327907" cy="22281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ccia destra 15"/>
            <p:cNvSpPr/>
            <p:nvPr/>
          </p:nvSpPr>
          <p:spPr>
            <a:xfrm>
              <a:off x="6329846" y="3331245"/>
              <a:ext cx="327907" cy="22281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7" name="Picture 6" descr="p3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54" y="1546983"/>
            <a:ext cx="1390849" cy="107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2.eps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99" y="1542805"/>
            <a:ext cx="1643466" cy="107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82" y="5983941"/>
            <a:ext cx="4471700" cy="76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asellaDiTesto 23"/>
          <p:cNvSpPr txBox="1"/>
          <p:nvPr/>
        </p:nvSpPr>
        <p:spPr>
          <a:xfrm>
            <a:off x="6505551" y="1377706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Spectrum Sparsity</a:t>
            </a:r>
            <a:endParaRPr lang="en-GB" sz="1600" dirty="0"/>
          </a:p>
        </p:txBody>
      </p:sp>
      <p:cxnSp>
        <p:nvCxnSpPr>
          <p:cNvPr id="25" name="Connettore 2 24"/>
          <p:cNvCxnSpPr/>
          <p:nvPr/>
        </p:nvCxnSpPr>
        <p:spPr>
          <a:xfrm flipH="1">
            <a:off x="6117022" y="1851299"/>
            <a:ext cx="612415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4540861" y="2512974"/>
            <a:ext cx="1679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Fourier transform</a:t>
            </a:r>
            <a:endParaRPr lang="en-GB" sz="1400" dirty="0"/>
          </a:p>
        </p:txBody>
      </p:sp>
      <p:grpSp>
        <p:nvGrpSpPr>
          <p:cNvPr id="3" name="Gruppo 2"/>
          <p:cNvGrpSpPr/>
          <p:nvPr/>
        </p:nvGrpSpPr>
        <p:grpSpPr>
          <a:xfrm>
            <a:off x="249367" y="4096411"/>
            <a:ext cx="8194125" cy="1928011"/>
            <a:chOff x="518307" y="4096411"/>
            <a:chExt cx="8194125" cy="1928011"/>
          </a:xfrm>
        </p:grpSpPr>
        <p:pic>
          <p:nvPicPr>
            <p:cNvPr id="19" name="Picture 7" descr="knee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2" r="11818"/>
            <a:stretch>
              <a:fillRect/>
            </a:stretch>
          </p:blipFill>
          <p:spPr bwMode="auto">
            <a:xfrm>
              <a:off x="4227609" y="4096411"/>
              <a:ext cx="1975447" cy="177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" descr="p6.eps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46" y="4132983"/>
              <a:ext cx="2038106" cy="1742419"/>
            </a:xfrm>
            <a:prstGeom prst="rect">
              <a:avLst/>
            </a:prstGeom>
          </p:spPr>
        </p:pic>
        <p:pic>
          <p:nvPicPr>
            <p:cNvPr id="21" name="Picture 8" descr="knee2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0" r="12125"/>
            <a:stretch>
              <a:fillRect/>
            </a:stretch>
          </p:blipFill>
          <p:spPr bwMode="auto">
            <a:xfrm>
              <a:off x="6657752" y="4096411"/>
              <a:ext cx="2054680" cy="1808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CasellaDiTesto 21"/>
            <p:cNvSpPr txBox="1"/>
            <p:nvPr/>
          </p:nvSpPr>
          <p:spPr>
            <a:xfrm>
              <a:off x="7015123" y="5716645"/>
              <a:ext cx="1512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Wavelet transform</a:t>
              </a:r>
              <a:endParaRPr lang="en-GB" sz="1400" dirty="0"/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2142812" y="5695430"/>
              <a:ext cx="1679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K-space acquisition</a:t>
              </a:r>
              <a:endParaRPr lang="en-GB" sz="1400" dirty="0"/>
            </a:p>
          </p:txBody>
        </p:sp>
        <p:sp>
          <p:nvSpPr>
            <p:cNvPr id="28" name="Freccia destra 7"/>
            <p:cNvSpPr/>
            <p:nvPr/>
          </p:nvSpPr>
          <p:spPr>
            <a:xfrm>
              <a:off x="3878542" y="5831204"/>
              <a:ext cx="416302" cy="7109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ccia destra 7"/>
            <p:cNvSpPr/>
            <p:nvPr/>
          </p:nvSpPr>
          <p:spPr>
            <a:xfrm>
              <a:off x="6249697" y="5822240"/>
              <a:ext cx="416302" cy="71093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518307" y="4746953"/>
              <a:ext cx="143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MR chain</a:t>
              </a:r>
              <a:endParaRPr lang="en-GB" b="1" dirty="0"/>
            </a:p>
          </p:txBody>
        </p:sp>
      </p:grpSp>
      <p:sp>
        <p:nvSpPr>
          <p:cNvPr id="32" name="CasellaDiTesto 31"/>
          <p:cNvSpPr txBox="1"/>
          <p:nvPr/>
        </p:nvSpPr>
        <p:spPr>
          <a:xfrm>
            <a:off x="277006" y="1843608"/>
            <a:ext cx="145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Signal chain</a:t>
            </a:r>
            <a:endParaRPr lang="en-GB" b="1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2363044" y="2526421"/>
            <a:ext cx="107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Sampling </a:t>
            </a:r>
            <a:endParaRPr lang="en-GB" sz="1400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4558791" y="5717843"/>
            <a:ext cx="167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Inverse Fourier transform</a:t>
            </a:r>
            <a:endParaRPr lang="en-GB" sz="1400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204411" y="4143342"/>
            <a:ext cx="102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Wavelet sparsity</a:t>
            </a:r>
            <a:endParaRPr lang="en-GB" dirty="0"/>
          </a:p>
        </p:txBody>
      </p:sp>
      <p:cxnSp>
        <p:nvCxnSpPr>
          <p:cNvPr id="36" name="Connettore 2 35"/>
          <p:cNvCxnSpPr/>
          <p:nvPr/>
        </p:nvCxnSpPr>
        <p:spPr>
          <a:xfrm flipH="1">
            <a:off x="8286473" y="4816567"/>
            <a:ext cx="468415" cy="3606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8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Compressed sensing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9" name="Gruppo 8"/>
          <p:cNvGrpSpPr/>
          <p:nvPr/>
        </p:nvGrpSpPr>
        <p:grpSpPr>
          <a:xfrm>
            <a:off x="308895" y="1455632"/>
            <a:ext cx="8616208" cy="5297714"/>
            <a:chOff x="308895" y="1190168"/>
            <a:chExt cx="8616208" cy="529771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95" y="1190168"/>
              <a:ext cx="8616208" cy="158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22" y="2849315"/>
              <a:ext cx="7189458" cy="3638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ttangolo 11"/>
            <p:cNvSpPr/>
            <p:nvPr/>
          </p:nvSpPr>
          <p:spPr>
            <a:xfrm>
              <a:off x="566057" y="4194629"/>
              <a:ext cx="4992914" cy="4739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523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000" dirty="0" err="1" smtClean="0"/>
              <a:t>Conventional</a:t>
            </a:r>
            <a:r>
              <a:rPr lang="it-IT" sz="4000" dirty="0" smtClean="0"/>
              <a:t> </a:t>
            </a:r>
            <a:r>
              <a:rPr lang="it-IT" sz="4000" dirty="0" err="1" smtClean="0"/>
              <a:t>sampling</a:t>
            </a:r>
            <a:r>
              <a:rPr lang="it-IT" sz="4000" dirty="0" smtClean="0"/>
              <a:t/>
            </a:r>
            <a:br>
              <a:rPr lang="it-IT" sz="4000" dirty="0" smtClean="0"/>
            </a:br>
            <a:r>
              <a:rPr lang="it-IT" sz="2400" dirty="0" err="1" smtClean="0"/>
              <a:t>Sampling</a:t>
            </a:r>
            <a:r>
              <a:rPr lang="it-IT" sz="2400" dirty="0" smtClean="0"/>
              <a:t> </a:t>
            </a:r>
            <a:r>
              <a:rPr lang="it-IT" sz="2400" dirty="0" err="1" smtClean="0"/>
              <a:t>as</a:t>
            </a:r>
            <a:r>
              <a:rPr lang="it-IT" sz="2400" dirty="0" smtClean="0"/>
              <a:t> linear </a:t>
            </a:r>
            <a:r>
              <a:rPr lang="it-IT" sz="2400" dirty="0" err="1" smtClean="0"/>
              <a:t>projection</a:t>
            </a:r>
            <a:endParaRPr lang="en-GB" sz="2400" dirty="0"/>
          </a:p>
        </p:txBody>
      </p:sp>
      <p:pic>
        <p:nvPicPr>
          <p:cNvPr id="3" name="Immagine 2" descr="2898708_1471-2342-10-12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86" y="1833657"/>
            <a:ext cx="4872768" cy="3064514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56777" y="5145714"/>
            <a:ext cx="8720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Typically, each point in the K-Space is a Projection of the object (one row of the matrix A)</a:t>
            </a:r>
          </a:p>
          <a:p>
            <a:endParaRPr lang="en-GB" sz="2000" b="1" dirty="0"/>
          </a:p>
          <a:p>
            <a:r>
              <a:rPr lang="en-GB" sz="2000" b="1" dirty="0" smtClean="0"/>
              <a:t>Compressed sensing (compression during acquisition) reduces the number of projections, thus reducing the acquisition time.</a:t>
            </a:r>
          </a:p>
        </p:txBody>
      </p:sp>
    </p:spTree>
    <p:extLst>
      <p:ext uri="{BB962C8B-B14F-4D97-AF65-F5344CB8AC3E}">
        <p14:creationId xmlns:p14="http://schemas.microsoft.com/office/powerpoint/2010/main" val="18612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Compressed sensing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442572" y="1507095"/>
            <a:ext cx="7983083" cy="5118777"/>
            <a:chOff x="442572" y="1285875"/>
            <a:chExt cx="7983083" cy="5441943"/>
          </a:xfrm>
        </p:grpSpPr>
        <p:grpSp>
          <p:nvGrpSpPr>
            <p:cNvPr id="14" name="Gruppo 13"/>
            <p:cNvGrpSpPr/>
            <p:nvPr/>
          </p:nvGrpSpPr>
          <p:grpSpPr>
            <a:xfrm>
              <a:off x="442572" y="1285875"/>
              <a:ext cx="7983083" cy="4882696"/>
              <a:chOff x="928688" y="1285875"/>
              <a:chExt cx="7286625" cy="4286250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688" y="1285875"/>
                <a:ext cx="7286625" cy="4286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Ovale 19"/>
              <p:cNvSpPr/>
              <p:nvPr/>
            </p:nvSpPr>
            <p:spPr>
              <a:xfrm>
                <a:off x="1331640" y="4077072"/>
                <a:ext cx="1584176" cy="129614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Ovale 20"/>
              <p:cNvSpPr/>
              <p:nvPr/>
            </p:nvSpPr>
            <p:spPr>
              <a:xfrm>
                <a:off x="3707904" y="4043287"/>
                <a:ext cx="1800200" cy="151216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5" name="CasellaDiTesto 14"/>
            <p:cNvSpPr txBox="1"/>
            <p:nvPr/>
          </p:nvSpPr>
          <p:spPr>
            <a:xfrm>
              <a:off x="1490472" y="6081487"/>
              <a:ext cx="943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 smtClean="0">
                  <a:solidFill>
                    <a:srgbClr val="FF0000"/>
                  </a:solidFill>
                </a:rPr>
                <a:t>1?</a:t>
              </a:r>
              <a:endParaRPr lang="it-IT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4310737" y="6081487"/>
              <a:ext cx="1504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 smtClean="0">
                  <a:solidFill>
                    <a:srgbClr val="FF0000"/>
                  </a:solidFill>
                </a:rPr>
                <a:t>2?</a:t>
              </a:r>
              <a:endParaRPr lang="it-IT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Fumetto 2 16"/>
            <p:cNvSpPr/>
            <p:nvPr/>
          </p:nvSpPr>
          <p:spPr>
            <a:xfrm>
              <a:off x="731520" y="1285875"/>
              <a:ext cx="1953320" cy="840105"/>
            </a:xfrm>
            <a:prstGeom prst="wedgeRoundRectCallout">
              <a:avLst/>
            </a:prstGeom>
            <a:solidFill>
              <a:srgbClr val="7BB7B0"/>
            </a:solidFill>
            <a:ln>
              <a:solidFill>
                <a:srgbClr val="7BB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1"/>
                  </a:solidFill>
                  <a:latin typeface="Book Antiqua" panose="02040602050305030304" pitchFamily="18" charset="0"/>
                </a:rPr>
                <a:t>Undersampling</a:t>
              </a:r>
              <a:r>
                <a:rPr lang="it-IT" dirty="0" smtClean="0">
                  <a:solidFill>
                    <a:schemeClr val="tx1"/>
                  </a:solidFill>
                  <a:latin typeface="Book Antiqua" panose="02040602050305030304" pitchFamily="18" charset="0"/>
                </a:rPr>
                <a:t> the k-</a:t>
              </a:r>
              <a:r>
                <a:rPr lang="it-IT" dirty="0" err="1" smtClean="0">
                  <a:solidFill>
                    <a:schemeClr val="tx1"/>
                  </a:solidFill>
                  <a:latin typeface="Book Antiqua" panose="02040602050305030304" pitchFamily="18" charset="0"/>
                </a:rPr>
                <a:t>space</a:t>
              </a:r>
              <a:endParaRPr lang="en-US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8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26872"/>
            <a:ext cx="8229600" cy="1252728"/>
          </a:xfrm>
        </p:spPr>
        <p:txBody>
          <a:bodyPr>
            <a:normAutofit/>
          </a:bodyPr>
          <a:lstStyle/>
          <a:p>
            <a:r>
              <a:rPr lang="en-GB" dirty="0" smtClean="0"/>
              <a:t>Dense to sparse relationship</a:t>
            </a:r>
            <a:endParaRPr lang="en-GB" dirty="0"/>
          </a:p>
        </p:txBody>
      </p:sp>
      <p:pic>
        <p:nvPicPr>
          <p:cNvPr id="7" name="Picture 10" descr="p6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10" y="4544179"/>
            <a:ext cx="1723509" cy="1621905"/>
          </a:xfrm>
          <a:prstGeom prst="rect">
            <a:avLst/>
          </a:prstGeom>
        </p:spPr>
      </p:pic>
      <p:pic>
        <p:nvPicPr>
          <p:cNvPr id="8" name="Picture 8" descr="knee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0" r="12125"/>
          <a:stretch>
            <a:fillRect/>
          </a:stretch>
        </p:blipFill>
        <p:spPr bwMode="auto">
          <a:xfrm>
            <a:off x="5802373" y="4544179"/>
            <a:ext cx="1717502" cy="166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p2.eps"/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3"/>
          <a:stretch/>
        </p:blipFill>
        <p:spPr bwMode="auto">
          <a:xfrm>
            <a:off x="5802373" y="3139267"/>
            <a:ext cx="1781285" cy="125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19122" y="2296852"/>
            <a:ext cx="505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/>
              <a:t>y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724724" y="2296852"/>
            <a:ext cx="416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=</a:t>
            </a:r>
            <a:endParaRPr lang="en-GB" sz="32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440416" y="2296852"/>
            <a:ext cx="505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i="1" dirty="0"/>
              <a:t>x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4764609" y="2296852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A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24724" y="3636769"/>
            <a:ext cx="416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=</a:t>
            </a:r>
            <a:endParaRPr lang="en-GB" sz="3200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4764609" y="3636769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A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3724724" y="5093522"/>
            <a:ext cx="416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=</a:t>
            </a:r>
            <a:endParaRPr lang="en-GB" sz="32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4764609" y="5093522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A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1979926" y="154729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</a:t>
            </a:r>
            <a:endParaRPr lang="en-GB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4245052" y="1442732"/>
            <a:ext cx="1510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Trnsformation</a:t>
            </a:r>
            <a:endParaRPr lang="en-GB" dirty="0" smtClean="0"/>
          </a:p>
          <a:p>
            <a:pPr algn="ctr"/>
            <a:r>
              <a:rPr lang="en-GB" dirty="0" smtClean="0"/>
              <a:t>Matrix</a:t>
            </a:r>
            <a:endParaRPr lang="en-GB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5883246" y="143035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Sparse domain</a:t>
            </a:r>
            <a:endParaRPr lang="en-GB" dirty="0"/>
          </a:p>
        </p:txBody>
      </p:sp>
      <p:pic>
        <p:nvPicPr>
          <p:cNvPr id="13" name="Immagine 12" descr="Senza titolo-2.eps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7"/>
          <a:stretch/>
        </p:blipFill>
        <p:spPr>
          <a:xfrm>
            <a:off x="1591910" y="3060212"/>
            <a:ext cx="1726943" cy="1345556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529310" y="3521828"/>
            <a:ext cx="133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rgbClr val="FF0000"/>
                </a:solidFill>
              </a:rPr>
              <a:t>Frequency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 err="1" smtClean="0">
                <a:solidFill>
                  <a:srgbClr val="FF0000"/>
                </a:solidFill>
              </a:rPr>
              <a:t>sparsity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7583658" y="5102794"/>
            <a:ext cx="133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rgbClr val="FF0000"/>
                </a:solidFill>
              </a:rPr>
              <a:t>Wavelet</a:t>
            </a:r>
            <a:endParaRPr lang="it-IT" b="1" dirty="0" smtClean="0">
              <a:solidFill>
                <a:srgbClr val="FF0000"/>
              </a:solidFill>
            </a:endParaRPr>
          </a:p>
          <a:p>
            <a:pPr algn="ctr"/>
            <a:r>
              <a:rPr lang="it-IT" b="1" dirty="0" err="1" smtClean="0">
                <a:solidFill>
                  <a:srgbClr val="FF0000"/>
                </a:solidFill>
              </a:rPr>
              <a:t>sparsity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346895" y="6060035"/>
            <a:ext cx="4153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A </a:t>
            </a:r>
            <a:r>
              <a:rPr lang="en-GB" sz="2000" b="1" dirty="0" smtClean="0">
                <a:solidFill>
                  <a:srgbClr val="FF0000"/>
                </a:solidFill>
              </a:rPr>
              <a:t>è </a:t>
            </a:r>
            <a:r>
              <a:rPr lang="en-GB" sz="2000" b="1" dirty="0" err="1" smtClean="0">
                <a:solidFill>
                  <a:srgbClr val="FF0000"/>
                </a:solidFill>
              </a:rPr>
              <a:t>diversa</a:t>
            </a:r>
            <a:r>
              <a:rPr lang="en-GB" sz="2000" b="1" dirty="0" smtClean="0">
                <a:solidFill>
                  <a:srgbClr val="FF0000"/>
                </a:solidFill>
              </a:rPr>
              <a:t> </a:t>
            </a:r>
            <a:r>
              <a:rPr lang="en-GB" sz="2000" b="1" dirty="0" err="1" smtClean="0">
                <a:solidFill>
                  <a:srgbClr val="FF0000"/>
                </a:solidFill>
              </a:rPr>
              <a:t>nei</a:t>
            </a:r>
            <a:r>
              <a:rPr lang="en-GB" sz="2000" b="1" dirty="0" smtClean="0">
                <a:solidFill>
                  <a:srgbClr val="FF0000"/>
                </a:solidFill>
              </a:rPr>
              <a:t> due </a:t>
            </a:r>
            <a:r>
              <a:rPr lang="en-GB" sz="2000" b="1" dirty="0" err="1" smtClean="0">
                <a:solidFill>
                  <a:srgbClr val="FF0000"/>
                </a:solidFill>
              </a:rPr>
              <a:t>casi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</a:t>
            </a:r>
            <a:r>
              <a:rPr lang="en-GB" dirty="0" err="1" smtClean="0"/>
              <a:t>undersample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33832"/>
            <a:ext cx="8229600" cy="1858297"/>
          </a:xfrm>
        </p:spPr>
        <p:txBody>
          <a:bodyPr>
            <a:normAutofit/>
          </a:bodyPr>
          <a:lstStyle/>
          <a:p>
            <a:pPr algn="just"/>
            <a:r>
              <a:rPr lang="en-GB" sz="2800" dirty="0" smtClean="0"/>
              <a:t>We must acquire the signal in a “dense” domain (time for spectrum sparsity / K-space for image-wavelet sparsity) using an </a:t>
            </a:r>
            <a:r>
              <a:rPr lang="en-GB" sz="2800" dirty="0" err="1" smtClean="0"/>
              <a:t>undersampled</a:t>
            </a:r>
            <a:r>
              <a:rPr lang="en-GB" sz="2800" dirty="0" smtClean="0"/>
              <a:t> acquisition matrix to reduce the samples number.</a:t>
            </a:r>
          </a:p>
          <a:p>
            <a:pPr algn="just"/>
            <a:endParaRPr lang="en-GB" sz="2800" dirty="0" smtClean="0"/>
          </a:p>
          <a:p>
            <a:pPr algn="just"/>
            <a:endParaRPr lang="en-GB" sz="2800" dirty="0"/>
          </a:p>
          <a:p>
            <a:pPr algn="just"/>
            <a:endParaRPr lang="en-GB" sz="2800" dirty="0" smtClean="0"/>
          </a:p>
          <a:p>
            <a:pPr algn="just"/>
            <a:endParaRPr lang="en-GB" sz="2800" dirty="0"/>
          </a:p>
          <a:p>
            <a:pPr algn="just"/>
            <a:endParaRPr lang="en-GB" sz="2800" dirty="0"/>
          </a:p>
        </p:txBody>
      </p:sp>
      <p:pic>
        <p:nvPicPr>
          <p:cNvPr id="7" name="Picture 10" descr="p6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49" y="3412214"/>
            <a:ext cx="2151800" cy="2024947"/>
          </a:xfrm>
          <a:prstGeom prst="rect">
            <a:avLst/>
          </a:prstGeom>
        </p:spPr>
      </p:pic>
      <p:pic>
        <p:nvPicPr>
          <p:cNvPr id="8" name="Immagine 7" descr="Senza titolo-2.eps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7"/>
          <a:stretch/>
        </p:blipFill>
        <p:spPr>
          <a:xfrm>
            <a:off x="1240980" y="3578837"/>
            <a:ext cx="2309986" cy="164303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385048" y="5390632"/>
            <a:ext cx="229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…in the time domain for sparsity in the spectrum domain</a:t>
            </a:r>
            <a:endParaRPr lang="en-GB" sz="16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4979028" y="5369926"/>
            <a:ext cx="2322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…in the K-space domain for sparsity in the wavelet domain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527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7702" y="15544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Examples of </a:t>
            </a:r>
            <a:r>
              <a:rPr lang="en-GB" dirty="0" err="1" smtClean="0"/>
              <a:t>Undersampled</a:t>
            </a:r>
            <a:r>
              <a:rPr lang="en-GB" dirty="0" smtClean="0"/>
              <a:t> Acquisition Matrix</a:t>
            </a:r>
            <a:endParaRPr lang="en-GB" dirty="0"/>
          </a:p>
        </p:txBody>
      </p:sp>
      <p:grpSp>
        <p:nvGrpSpPr>
          <p:cNvPr id="6" name="Gruppo 5"/>
          <p:cNvGrpSpPr/>
          <p:nvPr/>
        </p:nvGrpSpPr>
        <p:grpSpPr>
          <a:xfrm>
            <a:off x="2240198" y="2787770"/>
            <a:ext cx="4665678" cy="584776"/>
            <a:chOff x="2319122" y="2471663"/>
            <a:chExt cx="4665678" cy="584776"/>
          </a:xfrm>
          <a:solidFill>
            <a:schemeClr val="bg1">
              <a:lumMod val="95000"/>
            </a:schemeClr>
          </a:solidFill>
        </p:grpSpPr>
        <p:sp>
          <p:nvSpPr>
            <p:cNvPr id="11" name="CasellaDiTesto 10"/>
            <p:cNvSpPr txBox="1"/>
            <p:nvPr/>
          </p:nvSpPr>
          <p:spPr>
            <a:xfrm>
              <a:off x="2319122" y="2471663"/>
              <a:ext cx="505200" cy="5847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i="1" dirty="0"/>
                <a:t>y</a:t>
              </a:r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4063928" y="2471663"/>
              <a:ext cx="416099" cy="5847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dirty="0" smtClean="0"/>
                <a:t>=</a:t>
              </a:r>
              <a:endParaRPr lang="en-GB" sz="3200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6617392" y="2471663"/>
              <a:ext cx="367408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/>
                <a:t>x</a:t>
              </a:r>
              <a:endParaRPr lang="en-GB" sz="3200" i="1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5266041" y="2471663"/>
              <a:ext cx="479618" cy="5847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dirty="0" smtClean="0"/>
                <a:t>A</a:t>
              </a:r>
              <a:endParaRPr lang="en-GB" sz="3200" dirty="0"/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2185369" y="196157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</a:t>
            </a:r>
            <a:endParaRPr lang="en-GB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4691756" y="1913837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Undersampled</a:t>
            </a:r>
            <a:endParaRPr lang="en-GB" dirty="0" smtClean="0"/>
          </a:p>
          <a:p>
            <a:pPr algn="ctr"/>
            <a:r>
              <a:rPr lang="en-GB" dirty="0" smtClean="0"/>
              <a:t>Acquisition</a:t>
            </a:r>
          </a:p>
          <a:p>
            <a:pPr algn="ctr"/>
            <a:r>
              <a:rPr lang="en-GB" dirty="0" smtClean="0"/>
              <a:t>Matrix</a:t>
            </a:r>
            <a:endParaRPr lang="en-GB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6194323" y="1932079"/>
            <a:ext cx="258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Sparse domain</a:t>
            </a:r>
            <a:endParaRPr lang="en-GB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01959" y="1406681"/>
            <a:ext cx="6428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Frequency sparsity</a:t>
            </a:r>
            <a:r>
              <a:rPr lang="en-GB" dirty="0" smtClean="0"/>
              <a:t>: 	</a:t>
            </a:r>
            <a:r>
              <a:rPr lang="en-GB" sz="2800" dirty="0" smtClean="0"/>
              <a:t>A</a:t>
            </a:r>
            <a:r>
              <a:rPr lang="en-GB" sz="2000" dirty="0" smtClean="0"/>
              <a:t> = subset of rows of  </a:t>
            </a:r>
            <a:r>
              <a:rPr lang="en-GB" sz="2800" dirty="0" smtClean="0"/>
              <a:t>F</a:t>
            </a:r>
            <a:r>
              <a:rPr lang="en-GB" sz="2800" baseline="30000" dirty="0" smtClean="0"/>
              <a:t>H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287847" y="3360606"/>
            <a:ext cx="6428963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Wavelet sparsity: 	</a:t>
            </a:r>
            <a:r>
              <a:rPr lang="en-GB" sz="2400" dirty="0" smtClean="0"/>
              <a:t>B</a:t>
            </a:r>
            <a:r>
              <a:rPr lang="en-GB" dirty="0" smtClean="0"/>
              <a:t>  =  subset of rows of  </a:t>
            </a:r>
            <a:r>
              <a:rPr lang="en-GB" sz="2400" dirty="0" smtClean="0"/>
              <a:t>F</a:t>
            </a:r>
            <a:endParaRPr lang="en-GB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152431" y="5908272"/>
            <a:ext cx="459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 = Fourier Matrix (Discrete Fourier transform)</a:t>
            </a:r>
          </a:p>
          <a:p>
            <a:r>
              <a:rPr lang="en-GB" dirty="0" smtClean="0"/>
              <a:t>F</a:t>
            </a:r>
            <a:r>
              <a:rPr lang="en-GB" baseline="30000" dirty="0" smtClean="0"/>
              <a:t>H </a:t>
            </a:r>
            <a:r>
              <a:rPr lang="en-GB" dirty="0" smtClean="0"/>
              <a:t>= Inverse Fourier Matrix</a:t>
            </a:r>
            <a:endParaRPr lang="en-GB" dirty="0"/>
          </a:p>
        </p:txBody>
      </p:sp>
      <p:graphicFrame>
        <p:nvGraphicFramePr>
          <p:cNvPr id="13" name="Ogget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936968"/>
              </p:ext>
            </p:extLst>
          </p:nvPr>
        </p:nvGraphicFramePr>
        <p:xfrm>
          <a:off x="2941638" y="5022231"/>
          <a:ext cx="132556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Equazione" r:id="rId4" imgW="622080" imgH="190440" progId="Equation.3">
                  <p:embed/>
                </p:oleObj>
              </mc:Choice>
              <mc:Fallback>
                <p:oleObj name="Equazione" r:id="rId4" imgW="6220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1638" y="5022231"/>
                        <a:ext cx="1325562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uppo 16"/>
          <p:cNvGrpSpPr/>
          <p:nvPr/>
        </p:nvGrpSpPr>
        <p:grpSpPr>
          <a:xfrm>
            <a:off x="2299568" y="4163181"/>
            <a:ext cx="4729798" cy="584776"/>
            <a:chOff x="2319122" y="2471663"/>
            <a:chExt cx="4729798" cy="584776"/>
          </a:xfrm>
          <a:solidFill>
            <a:schemeClr val="bg1">
              <a:lumMod val="95000"/>
            </a:schemeClr>
          </a:solidFill>
        </p:grpSpPr>
        <p:sp>
          <p:nvSpPr>
            <p:cNvPr id="18" name="CasellaDiTesto 17"/>
            <p:cNvSpPr txBox="1"/>
            <p:nvPr/>
          </p:nvSpPr>
          <p:spPr>
            <a:xfrm>
              <a:off x="2319122" y="2471663"/>
              <a:ext cx="505200" cy="5847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i="1" dirty="0"/>
                <a:t>y</a:t>
              </a: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4063928" y="2471663"/>
              <a:ext cx="416099" cy="5847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dirty="0" smtClean="0"/>
                <a:t>=</a:t>
              </a:r>
              <a:endParaRPr lang="en-GB" sz="3200" dirty="0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6617392" y="2471663"/>
              <a:ext cx="431528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i="1" dirty="0" smtClean="0"/>
                <a:t>x</a:t>
              </a:r>
              <a:r>
                <a:rPr lang="en-GB" sz="2000" i="1" dirty="0" smtClean="0"/>
                <a:t> </a:t>
              </a:r>
              <a:endParaRPr lang="en-GB" sz="3200" i="1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5266041" y="2471663"/>
              <a:ext cx="479618" cy="5847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3200" dirty="0" smtClean="0"/>
                <a:t>A</a:t>
              </a:r>
              <a:endParaRPr lang="en-GB" sz="3200" dirty="0"/>
            </a:p>
          </p:txBody>
        </p:sp>
      </p:grpSp>
      <p:sp>
        <p:nvSpPr>
          <p:cNvPr id="5" name="Rettangolo 4"/>
          <p:cNvSpPr/>
          <p:nvPr/>
        </p:nvSpPr>
        <p:spPr>
          <a:xfrm>
            <a:off x="44244" y="1500809"/>
            <a:ext cx="8996516" cy="1910461"/>
          </a:xfrm>
          <a:prstGeom prst="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/>
          <p:cNvSpPr/>
          <p:nvPr/>
        </p:nvSpPr>
        <p:spPr>
          <a:xfrm>
            <a:off x="49164" y="3429547"/>
            <a:ext cx="8996516" cy="2275043"/>
          </a:xfrm>
          <a:prstGeom prst="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4401103" y="5001774"/>
            <a:ext cx="4631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acquisition</a:t>
            </a:r>
            <a:r>
              <a:rPr lang="it-IT" dirty="0" smtClean="0"/>
              <a:t> and </a:t>
            </a:r>
            <a:r>
              <a:rPr lang="it-IT" dirty="0"/>
              <a:t>the sparse </a:t>
            </a:r>
            <a:r>
              <a:rPr lang="it-IT" dirty="0" err="1" smtClean="0"/>
              <a:t>transformations</a:t>
            </a:r>
            <a:r>
              <a:rPr lang="it-IT" dirty="0" smtClean="0"/>
              <a:t> must </a:t>
            </a:r>
            <a:r>
              <a:rPr lang="it-IT" dirty="0"/>
              <a:t>be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uncorrelated</a:t>
            </a:r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5489489" y="5948613"/>
            <a:ext cx="320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ymbol" panose="05050102010706020507" pitchFamily="18" charset="2"/>
                <a:sym typeface="Symbol"/>
              </a:rPr>
              <a:t></a:t>
            </a:r>
            <a:r>
              <a:rPr lang="en-GB" dirty="0" smtClean="0"/>
              <a:t> = Wavelet transform</a:t>
            </a:r>
          </a:p>
          <a:p>
            <a:r>
              <a:rPr lang="en-GB" dirty="0">
                <a:latin typeface="Symbol" panose="05050102010706020507" pitchFamily="18" charset="2"/>
                <a:sym typeface="Symbol"/>
              </a:rPr>
              <a:t> </a:t>
            </a:r>
            <a:r>
              <a:rPr lang="en-GB" baseline="30000" dirty="0" smtClean="0"/>
              <a:t>H </a:t>
            </a:r>
            <a:r>
              <a:rPr lang="en-GB" dirty="0" smtClean="0"/>
              <a:t>= Inverse Wavelet transform</a:t>
            </a:r>
            <a:endParaRPr lang="en-GB" dirty="0"/>
          </a:p>
        </p:txBody>
      </p:sp>
      <p:pic>
        <p:nvPicPr>
          <p:cNvPr id="25" name="Immagine 24" descr="Senza titolo-2.eps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7"/>
          <a:stretch/>
        </p:blipFill>
        <p:spPr>
          <a:xfrm>
            <a:off x="589046" y="2425185"/>
            <a:ext cx="1178709" cy="918397"/>
          </a:xfrm>
          <a:prstGeom prst="rect">
            <a:avLst/>
          </a:prstGeom>
        </p:spPr>
      </p:pic>
      <p:pic>
        <p:nvPicPr>
          <p:cNvPr id="28" name="Picture 10" descr="p6.eps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9" y="4056641"/>
            <a:ext cx="1145388" cy="10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 cla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4076</TotalTime>
  <Words>655</Words>
  <Application>Microsoft Office PowerPoint</Application>
  <PresentationFormat>Presentazione su schermo (4:3)</PresentationFormat>
  <Paragraphs>167</Paragraphs>
  <Slides>26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29" baseType="lpstr">
      <vt:lpstr>Module</vt:lpstr>
      <vt:lpstr>Equazione</vt:lpstr>
      <vt:lpstr>Equation</vt:lpstr>
      <vt:lpstr>Compressed Sensing</vt:lpstr>
      <vt:lpstr>Image compression</vt:lpstr>
      <vt:lpstr>Compression chain</vt:lpstr>
      <vt:lpstr>Compressed sensing</vt:lpstr>
      <vt:lpstr>Conventional sampling Sampling as linear projection</vt:lpstr>
      <vt:lpstr>Compressed sensing</vt:lpstr>
      <vt:lpstr>Dense to sparse relationship</vt:lpstr>
      <vt:lpstr>Where to undersample?</vt:lpstr>
      <vt:lpstr>Examples of Undersampled Acquisition Matrix</vt:lpstr>
      <vt:lpstr>1) How to Undersample: Equispaced undersampling</vt:lpstr>
      <vt:lpstr>Presentazione standard di PowerPoint</vt:lpstr>
      <vt:lpstr>Image formation with equispaced undersampling PSF</vt:lpstr>
      <vt:lpstr>Random undersampling</vt:lpstr>
      <vt:lpstr>Random undersampling</vt:lpstr>
      <vt:lpstr>Random undersampling 1</vt:lpstr>
      <vt:lpstr>Random undersampling 2</vt:lpstr>
      <vt:lpstr>How to check incoherence?</vt:lpstr>
      <vt:lpstr>How to check incoherence?</vt:lpstr>
      <vt:lpstr>How to check incoherence?</vt:lpstr>
      <vt:lpstr>How to check incoherence?</vt:lpstr>
      <vt:lpstr>2) Reconstruction/Signal recovery </vt:lpstr>
      <vt:lpstr>Signal Recovery</vt:lpstr>
      <vt:lpstr>Example of algorithm: Iterative Soft Thresholding (ISTA)</vt:lpstr>
      <vt:lpstr>Examples: 2D cine MRI</vt:lpstr>
      <vt:lpstr>Examples: 4D flow MRI  </vt:lpstr>
      <vt:lpstr>Applications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Sensing</dc:title>
  <dc:creator>giuseppe</dc:creator>
  <cp:lastModifiedBy>LUIGI LANDINI</cp:lastModifiedBy>
  <cp:revision>146</cp:revision>
  <dcterms:created xsi:type="dcterms:W3CDTF">2015-10-12T16:52:56Z</dcterms:created>
  <dcterms:modified xsi:type="dcterms:W3CDTF">2018-11-15T20:20:12Z</dcterms:modified>
</cp:coreProperties>
</file>